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8" r:id="rId1"/>
  </p:sldMasterIdLst>
  <p:notesMasterIdLst>
    <p:notesMasterId r:id="rId15"/>
  </p:notesMasterIdLst>
  <p:sldIdLst>
    <p:sldId id="263" r:id="rId2"/>
    <p:sldId id="268" r:id="rId3"/>
    <p:sldId id="270" r:id="rId4"/>
    <p:sldId id="269" r:id="rId5"/>
    <p:sldId id="266" r:id="rId6"/>
    <p:sldId id="265" r:id="rId7"/>
    <p:sldId id="256" r:id="rId8"/>
    <p:sldId id="261" r:id="rId9"/>
    <p:sldId id="262" r:id="rId10"/>
    <p:sldId id="272" r:id="rId11"/>
    <p:sldId id="264" r:id="rId12"/>
    <p:sldId id="259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41F9"/>
    <a:srgbClr val="FFFFFF"/>
    <a:srgbClr val="FF6600"/>
    <a:srgbClr val="55544C"/>
    <a:srgbClr val="771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4920" autoAdjust="0"/>
  </p:normalViewPr>
  <p:slideViewPr>
    <p:cSldViewPr snapToGrid="0">
      <p:cViewPr varScale="1">
        <p:scale>
          <a:sx n="49" d="100"/>
          <a:sy n="49" d="100"/>
        </p:scale>
        <p:origin x="60" y="8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16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98799-FE70-4E0A-8EE7-CAF4943E343B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5" csCatId="colorful" phldr="1"/>
      <dgm:spPr/>
    </dgm:pt>
    <dgm:pt modelId="{4A5BB3E5-260E-463F-BB50-B4AFD2B743A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Обезболивающее действие наступает в течении 30 минут.</a:t>
          </a:r>
          <a:endParaRPr lang="ru-RU" sz="1400" b="1" dirty="0">
            <a:solidFill>
              <a:schemeClr val="bg1"/>
            </a:solidFill>
          </a:endParaRPr>
        </a:p>
      </dgm:t>
    </dgm:pt>
    <dgm:pt modelId="{5D3BBCC8-89E9-4F42-BA25-382F921AF629}" type="sibTrans" cxnId="{D7E91CBE-0A0D-4A71-98ED-039DD29E7B8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ru-RU"/>
        </a:p>
      </dgm:t>
    </dgm:pt>
    <dgm:pt modelId="{663A0255-A39C-44F5-8AF2-6557BD92FEA3}" type="parTrans" cxnId="{D7E91CBE-0A0D-4A71-98ED-039DD29E7B8D}">
      <dgm:prSet/>
      <dgm:spPr/>
      <dgm:t>
        <a:bodyPr/>
        <a:lstStyle/>
        <a:p>
          <a:endParaRPr lang="ru-RU"/>
        </a:p>
      </dgm:t>
    </dgm:pt>
    <dgm:pt modelId="{C0F529B3-3CCA-4879-8534-5AFC21C59DC1}" type="pres">
      <dgm:prSet presAssocID="{22B98799-FE70-4E0A-8EE7-CAF4943E343B}" presName="Name0" presStyleCnt="0">
        <dgm:presLayoutVars>
          <dgm:chMax val="7"/>
          <dgm:chPref val="7"/>
          <dgm:dir/>
        </dgm:presLayoutVars>
      </dgm:prSet>
      <dgm:spPr/>
    </dgm:pt>
    <dgm:pt modelId="{EAA45DAC-758D-4804-931B-BB35AE7C046C}" type="pres">
      <dgm:prSet presAssocID="{4A5BB3E5-260E-463F-BB50-B4AFD2B743A2}" presName="parTx1" presStyleLbl="node1" presStyleIdx="0" presStyleCnt="1" custScaleX="113484" custLinFactY="100000" custLinFactNeighborX="4601" custLinFactNeighborY="197742"/>
      <dgm:spPr/>
      <dgm:t>
        <a:bodyPr/>
        <a:lstStyle/>
        <a:p>
          <a:endParaRPr lang="ru-RU"/>
        </a:p>
      </dgm:t>
    </dgm:pt>
    <dgm:pt modelId="{1D1BE4BA-8E5D-4DBD-B018-1EEA43DFE531}" type="pres">
      <dgm:prSet presAssocID="{5D3BBCC8-89E9-4F42-BA25-382F921AF629}" presName="picture1" presStyleCnt="0"/>
      <dgm:spPr/>
    </dgm:pt>
    <dgm:pt modelId="{6ADCC51F-B692-4ACF-A669-0EBD0D0B30B1}" type="pres">
      <dgm:prSet presAssocID="{5D3BBCC8-89E9-4F42-BA25-382F921AF629}" presName="imageRepeatNode" presStyleLbl="fgImgPlace1" presStyleIdx="0" presStyleCnt="1" custScaleX="300030" custScaleY="299985" custLinFactNeighborX="3807" custLinFactNeighborY="-28174"/>
      <dgm:spPr/>
      <dgm:t>
        <a:bodyPr/>
        <a:lstStyle/>
        <a:p>
          <a:endParaRPr lang="ru-RU"/>
        </a:p>
      </dgm:t>
    </dgm:pt>
  </dgm:ptLst>
  <dgm:cxnLst>
    <dgm:cxn modelId="{8ECE76FB-B9F9-4A76-BD7E-CB761DE16273}" type="presOf" srcId="{5D3BBCC8-89E9-4F42-BA25-382F921AF629}" destId="{6ADCC51F-B692-4ACF-A669-0EBD0D0B30B1}" srcOrd="0" destOrd="0" presId="urn:microsoft.com/office/officeart/2008/layout/AscendingPictureAccentProcess"/>
    <dgm:cxn modelId="{D7E91CBE-0A0D-4A71-98ED-039DD29E7B8D}" srcId="{22B98799-FE70-4E0A-8EE7-CAF4943E343B}" destId="{4A5BB3E5-260E-463F-BB50-B4AFD2B743A2}" srcOrd="0" destOrd="0" parTransId="{663A0255-A39C-44F5-8AF2-6557BD92FEA3}" sibTransId="{5D3BBCC8-89E9-4F42-BA25-382F921AF629}"/>
    <dgm:cxn modelId="{D5C7FEB8-975E-4BEC-8E8F-8A4E0F11DA79}" type="presOf" srcId="{4A5BB3E5-260E-463F-BB50-B4AFD2B743A2}" destId="{EAA45DAC-758D-4804-931B-BB35AE7C046C}" srcOrd="0" destOrd="0" presId="urn:microsoft.com/office/officeart/2008/layout/AscendingPictureAccentProcess"/>
    <dgm:cxn modelId="{A47C73D3-0843-4CAC-B25B-AE505A5A0162}" type="presOf" srcId="{22B98799-FE70-4E0A-8EE7-CAF4943E343B}" destId="{C0F529B3-3CCA-4879-8534-5AFC21C59DC1}" srcOrd="0" destOrd="0" presId="urn:microsoft.com/office/officeart/2008/layout/AscendingPictureAccentProcess"/>
    <dgm:cxn modelId="{3C216812-91E2-42D3-A9C0-2062AF1717EA}" type="presParOf" srcId="{C0F529B3-3CCA-4879-8534-5AFC21C59DC1}" destId="{EAA45DAC-758D-4804-931B-BB35AE7C046C}" srcOrd="0" destOrd="0" presId="urn:microsoft.com/office/officeart/2008/layout/AscendingPictureAccentProcess"/>
    <dgm:cxn modelId="{AB025E64-63E7-4643-A4B5-B7B9582232E6}" type="presParOf" srcId="{C0F529B3-3CCA-4879-8534-5AFC21C59DC1}" destId="{1D1BE4BA-8E5D-4DBD-B018-1EEA43DFE531}" srcOrd="1" destOrd="0" presId="urn:microsoft.com/office/officeart/2008/layout/AscendingPictureAccentProcess"/>
    <dgm:cxn modelId="{D25B75EA-ED1F-41A4-9315-F6108296C4A0}" type="presParOf" srcId="{1D1BE4BA-8E5D-4DBD-B018-1EEA43DFE531}" destId="{6ADCC51F-B692-4ACF-A669-0EBD0D0B30B1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20301D-CDCD-4A1C-A32F-6F98C612531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D839DF89-06A0-4747-A796-EBC4621B674F}">
      <dgm:prSet/>
      <dgm:spPr/>
      <dgm:t>
        <a:bodyPr/>
        <a:lstStyle/>
        <a:p>
          <a:pPr rtl="0"/>
          <a:r>
            <a:rPr lang="ru-RU" b="1" dirty="0" smtClean="0"/>
            <a:t>Взрослые:</a:t>
          </a:r>
          <a:r>
            <a:rPr lang="ru-RU" dirty="0" smtClean="0"/>
            <a:t> рекомендуемая доза составляет 50 мг с интервалом 8-12 часов. При необходимости повторную дозу вводят через 6 часов. Суммарная суточная доза не должна превышать 150 мг.</a:t>
          </a:r>
          <a:endParaRPr lang="ru-RU" dirty="0"/>
        </a:p>
      </dgm:t>
    </dgm:pt>
    <dgm:pt modelId="{637AE6D5-2F7F-47B9-84F8-42F409FF5C18}" type="parTrans" cxnId="{C3569715-000F-46FA-80B4-AD3B5D759936}">
      <dgm:prSet/>
      <dgm:spPr/>
      <dgm:t>
        <a:bodyPr/>
        <a:lstStyle/>
        <a:p>
          <a:endParaRPr lang="ru-RU"/>
        </a:p>
      </dgm:t>
    </dgm:pt>
    <dgm:pt modelId="{A5F8E794-2C63-49B7-90D8-4F8A3198A87F}" type="sibTrans" cxnId="{C3569715-000F-46FA-80B4-AD3B5D759936}">
      <dgm:prSet/>
      <dgm:spPr/>
      <dgm:t>
        <a:bodyPr/>
        <a:lstStyle/>
        <a:p>
          <a:endParaRPr lang="ru-RU"/>
        </a:p>
      </dgm:t>
    </dgm:pt>
    <dgm:pt modelId="{DB34CBBC-D4C0-4171-9539-A39839C17D12}">
      <dgm:prSet/>
      <dgm:spPr/>
      <dgm:t>
        <a:bodyPr/>
        <a:lstStyle/>
        <a:p>
          <a:pPr rtl="0"/>
          <a:r>
            <a:rPr lang="ru-RU" dirty="0" err="1" smtClean="0"/>
            <a:t>ДЕКСкетопрофен</a:t>
          </a:r>
          <a:r>
            <a:rPr lang="ru-RU" dirty="0" smtClean="0"/>
            <a:t> предназначен для кратковременного применения: его следует использовать только в период острой боли (не более двух суток)</a:t>
          </a:r>
          <a:endParaRPr lang="ru-RU" dirty="0"/>
        </a:p>
      </dgm:t>
    </dgm:pt>
    <dgm:pt modelId="{FE11F2A4-4A40-4DAF-92B8-41B0EF85939E}" type="parTrans" cxnId="{D1BF7756-EA76-4D8B-8562-B4FDEE674526}">
      <dgm:prSet/>
      <dgm:spPr/>
      <dgm:t>
        <a:bodyPr/>
        <a:lstStyle/>
        <a:p>
          <a:endParaRPr lang="ru-RU"/>
        </a:p>
      </dgm:t>
    </dgm:pt>
    <dgm:pt modelId="{EDC99836-5F6E-4188-AE90-AB6AFEE46FEA}" type="sibTrans" cxnId="{D1BF7756-EA76-4D8B-8562-B4FDEE674526}">
      <dgm:prSet/>
      <dgm:spPr/>
      <dgm:t>
        <a:bodyPr/>
        <a:lstStyle/>
        <a:p>
          <a:endParaRPr lang="ru-RU"/>
        </a:p>
      </dgm:t>
    </dgm:pt>
    <dgm:pt modelId="{4DF49028-D19A-45B1-8025-286A87B4407B}">
      <dgm:prSet/>
      <dgm:spPr/>
      <dgm:t>
        <a:bodyPr/>
        <a:lstStyle/>
        <a:p>
          <a:pPr rtl="0"/>
          <a:r>
            <a:rPr lang="ru-RU" smtClean="0"/>
            <a:t>Следует с осторожностью назначать больным с желудочно-кишечными заболеваниями в анамнезе (язвенный колит, болезнь Крона), поскольку существует риск обострения данных заболеваний.</a:t>
          </a:r>
          <a:endParaRPr lang="ru-RU"/>
        </a:p>
      </dgm:t>
    </dgm:pt>
    <dgm:pt modelId="{99674CAD-E088-415C-B119-7D4E6164A525}" type="parTrans" cxnId="{7E7EDD9F-C7FD-4531-8C4C-9F560EB76B76}">
      <dgm:prSet/>
      <dgm:spPr/>
      <dgm:t>
        <a:bodyPr/>
        <a:lstStyle/>
        <a:p>
          <a:endParaRPr lang="ru-RU"/>
        </a:p>
      </dgm:t>
    </dgm:pt>
    <dgm:pt modelId="{684DE4AD-7905-4C8A-A527-214CD1F19821}" type="sibTrans" cxnId="{7E7EDD9F-C7FD-4531-8C4C-9F560EB76B76}">
      <dgm:prSet/>
      <dgm:spPr/>
      <dgm:t>
        <a:bodyPr/>
        <a:lstStyle/>
        <a:p>
          <a:endParaRPr lang="ru-RU"/>
        </a:p>
      </dgm:t>
    </dgm:pt>
    <dgm:pt modelId="{613DC075-2413-4740-8FA7-DC22BCF820E2}" type="pres">
      <dgm:prSet presAssocID="{4B20301D-CDCD-4A1C-A32F-6F98C61253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AE980E-1BA4-4D23-8F5D-D04FDCAB1CCE}" type="pres">
      <dgm:prSet presAssocID="{D839DF89-06A0-4747-A796-EBC4621B674F}" presName="parentText" presStyleLbl="node1" presStyleIdx="0" presStyleCnt="3" custLinFactY="-4074" custLinFactNeighborX="5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F13F4-C351-464A-9CFA-37048A1DE55C}" type="pres">
      <dgm:prSet presAssocID="{A5F8E794-2C63-49B7-90D8-4F8A3198A87F}" presName="spacer" presStyleCnt="0"/>
      <dgm:spPr/>
    </dgm:pt>
    <dgm:pt modelId="{3B45023C-9078-409A-B743-233339B6E32C}" type="pres">
      <dgm:prSet presAssocID="{DB34CBBC-D4C0-4171-9539-A39839C17D12}" presName="parentText" presStyleLbl="node1" presStyleIdx="1" presStyleCnt="3" custLinFactY="-3339" custLinFactNeighborX="5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309BC-85D8-4C55-9633-16DC3DF93702}" type="pres">
      <dgm:prSet presAssocID="{EDC99836-5F6E-4188-AE90-AB6AFEE46FEA}" presName="spacer" presStyleCnt="0"/>
      <dgm:spPr/>
    </dgm:pt>
    <dgm:pt modelId="{21E9562E-4999-452D-A6FE-EF7E82443E7B}" type="pres">
      <dgm:prSet presAssocID="{4DF49028-D19A-45B1-8025-286A87B4407B}" presName="parentText" presStyleLbl="node1" presStyleIdx="2" presStyleCnt="3" custLinFactY="-3501" custLinFactNeighborX="5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148B9B-702A-4791-8E5D-94F6D32F55E5}" type="presOf" srcId="{D839DF89-06A0-4747-A796-EBC4621B674F}" destId="{C0AE980E-1BA4-4D23-8F5D-D04FDCAB1CCE}" srcOrd="0" destOrd="0" presId="urn:microsoft.com/office/officeart/2005/8/layout/vList2"/>
    <dgm:cxn modelId="{8001A715-E900-4F29-8F3C-98291E156A98}" type="presOf" srcId="{DB34CBBC-D4C0-4171-9539-A39839C17D12}" destId="{3B45023C-9078-409A-B743-233339B6E32C}" srcOrd="0" destOrd="0" presId="urn:microsoft.com/office/officeart/2005/8/layout/vList2"/>
    <dgm:cxn modelId="{278E968A-4544-4690-9ABB-B9BF2F32C2D2}" type="presOf" srcId="{4B20301D-CDCD-4A1C-A32F-6F98C6125313}" destId="{613DC075-2413-4740-8FA7-DC22BCF820E2}" srcOrd="0" destOrd="0" presId="urn:microsoft.com/office/officeart/2005/8/layout/vList2"/>
    <dgm:cxn modelId="{D1BF7756-EA76-4D8B-8562-B4FDEE674526}" srcId="{4B20301D-CDCD-4A1C-A32F-6F98C6125313}" destId="{DB34CBBC-D4C0-4171-9539-A39839C17D12}" srcOrd="1" destOrd="0" parTransId="{FE11F2A4-4A40-4DAF-92B8-41B0EF85939E}" sibTransId="{EDC99836-5F6E-4188-AE90-AB6AFEE46FEA}"/>
    <dgm:cxn modelId="{C3569715-000F-46FA-80B4-AD3B5D759936}" srcId="{4B20301D-CDCD-4A1C-A32F-6F98C6125313}" destId="{D839DF89-06A0-4747-A796-EBC4621B674F}" srcOrd="0" destOrd="0" parTransId="{637AE6D5-2F7F-47B9-84F8-42F409FF5C18}" sibTransId="{A5F8E794-2C63-49B7-90D8-4F8A3198A87F}"/>
    <dgm:cxn modelId="{B26EB7D9-85C7-45EB-84E7-134EC5629BFA}" type="presOf" srcId="{4DF49028-D19A-45B1-8025-286A87B4407B}" destId="{21E9562E-4999-452D-A6FE-EF7E82443E7B}" srcOrd="0" destOrd="0" presId="urn:microsoft.com/office/officeart/2005/8/layout/vList2"/>
    <dgm:cxn modelId="{7E7EDD9F-C7FD-4531-8C4C-9F560EB76B76}" srcId="{4B20301D-CDCD-4A1C-A32F-6F98C6125313}" destId="{4DF49028-D19A-45B1-8025-286A87B4407B}" srcOrd="2" destOrd="0" parTransId="{99674CAD-E088-415C-B119-7D4E6164A525}" sibTransId="{684DE4AD-7905-4C8A-A527-214CD1F19821}"/>
    <dgm:cxn modelId="{F303D493-C15C-4539-BF26-BEB39AFEB187}" type="presParOf" srcId="{613DC075-2413-4740-8FA7-DC22BCF820E2}" destId="{C0AE980E-1BA4-4D23-8F5D-D04FDCAB1CCE}" srcOrd="0" destOrd="0" presId="urn:microsoft.com/office/officeart/2005/8/layout/vList2"/>
    <dgm:cxn modelId="{38CA4041-8069-4477-AA99-91FCE8349B19}" type="presParOf" srcId="{613DC075-2413-4740-8FA7-DC22BCF820E2}" destId="{2DAF13F4-C351-464A-9CFA-37048A1DE55C}" srcOrd="1" destOrd="0" presId="urn:microsoft.com/office/officeart/2005/8/layout/vList2"/>
    <dgm:cxn modelId="{567EDA08-9759-437F-A5CF-31958D32AC3D}" type="presParOf" srcId="{613DC075-2413-4740-8FA7-DC22BCF820E2}" destId="{3B45023C-9078-409A-B743-233339B6E32C}" srcOrd="2" destOrd="0" presId="urn:microsoft.com/office/officeart/2005/8/layout/vList2"/>
    <dgm:cxn modelId="{9C367797-9C0C-42A8-8A52-BDB787A4E670}" type="presParOf" srcId="{613DC075-2413-4740-8FA7-DC22BCF820E2}" destId="{210309BC-85D8-4C55-9633-16DC3DF93702}" srcOrd="3" destOrd="0" presId="urn:microsoft.com/office/officeart/2005/8/layout/vList2"/>
    <dgm:cxn modelId="{3A4E8963-AC2F-47E7-B055-95A25E4CAA07}" type="presParOf" srcId="{613DC075-2413-4740-8FA7-DC22BCF820E2}" destId="{21E9562E-4999-452D-A6FE-EF7E82443E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54D435-1CB9-4E6B-BBE1-F2AE16D74E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6406AC0-5C7E-4A49-B0AE-118B6AC9ED0A}">
      <dgm:prSet/>
      <dgm:spPr/>
      <dgm:t>
        <a:bodyPr/>
        <a:lstStyle/>
        <a:p>
          <a:pPr rtl="0"/>
          <a:r>
            <a:rPr lang="ru-RU" b="1" smtClean="0"/>
            <a:t>Применение препарата при беременности и в период грудного вскармливания противопоказано.</a:t>
          </a:r>
          <a:endParaRPr lang="ru-RU"/>
        </a:p>
      </dgm:t>
    </dgm:pt>
    <dgm:pt modelId="{84D187D0-FEEA-4987-9A51-62523ED4BEC6}" type="parTrans" cxnId="{DCDE5EBA-DDF6-4F16-9090-FAADB56F0886}">
      <dgm:prSet/>
      <dgm:spPr/>
      <dgm:t>
        <a:bodyPr/>
        <a:lstStyle/>
        <a:p>
          <a:endParaRPr lang="ru-RU"/>
        </a:p>
      </dgm:t>
    </dgm:pt>
    <dgm:pt modelId="{105668B8-BD6B-48D6-B54C-B544F406D5A3}" type="sibTrans" cxnId="{DCDE5EBA-DDF6-4F16-9090-FAADB56F0886}">
      <dgm:prSet/>
      <dgm:spPr/>
      <dgm:t>
        <a:bodyPr/>
        <a:lstStyle/>
        <a:p>
          <a:endParaRPr lang="ru-RU"/>
        </a:p>
      </dgm:t>
    </dgm:pt>
    <dgm:pt modelId="{00C82DBA-1169-4286-A9F9-70748A166C9D}" type="pres">
      <dgm:prSet presAssocID="{0A54D435-1CB9-4E6B-BBE1-F2AE16D74E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03609A-905D-4E0B-AB0E-1C639A7CB38A}" type="pres">
      <dgm:prSet presAssocID="{06406AC0-5C7E-4A49-B0AE-118B6AC9ED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DE5EBA-DDF6-4F16-9090-FAADB56F0886}" srcId="{0A54D435-1CB9-4E6B-BBE1-F2AE16D74E9C}" destId="{06406AC0-5C7E-4A49-B0AE-118B6AC9ED0A}" srcOrd="0" destOrd="0" parTransId="{84D187D0-FEEA-4987-9A51-62523ED4BEC6}" sibTransId="{105668B8-BD6B-48D6-B54C-B544F406D5A3}"/>
    <dgm:cxn modelId="{30AF27F1-2BC0-4741-ADDA-80A16F4008EA}" type="presOf" srcId="{0A54D435-1CB9-4E6B-BBE1-F2AE16D74E9C}" destId="{00C82DBA-1169-4286-A9F9-70748A166C9D}" srcOrd="0" destOrd="0" presId="urn:microsoft.com/office/officeart/2005/8/layout/vList2"/>
    <dgm:cxn modelId="{15FC0F7F-A39A-49E8-B128-76E2182DDD48}" type="presOf" srcId="{06406AC0-5C7E-4A49-B0AE-118B6AC9ED0A}" destId="{2D03609A-905D-4E0B-AB0E-1C639A7CB38A}" srcOrd="0" destOrd="0" presId="urn:microsoft.com/office/officeart/2005/8/layout/vList2"/>
    <dgm:cxn modelId="{A77B2651-8EFE-41BE-A36C-CEC515897362}" type="presParOf" srcId="{00C82DBA-1169-4286-A9F9-70748A166C9D}" destId="{2D03609A-905D-4E0B-AB0E-1C639A7CB3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35CB5A-7F34-4320-ADDB-7A9A5965A1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4DFE478-94EA-42F3-954B-32FC1E858462}">
      <dgm:prSet/>
      <dgm:spPr/>
      <dgm:t>
        <a:bodyPr/>
        <a:lstStyle/>
        <a:p>
          <a:pPr rtl="0"/>
          <a:r>
            <a:rPr lang="ru-RU" b="1" dirty="0" smtClean="0"/>
            <a:t>Ориентировочная цена в аптеках</a:t>
          </a:r>
          <a:br>
            <a:rPr lang="ru-RU" b="1" dirty="0" smtClean="0"/>
          </a:br>
          <a:r>
            <a:rPr lang="ru-RU" b="1" dirty="0" smtClean="0"/>
            <a:t>  12,0 руб. </a:t>
          </a:r>
          <a:endParaRPr lang="ru-RU" dirty="0"/>
        </a:p>
      </dgm:t>
    </dgm:pt>
    <dgm:pt modelId="{AD2C762F-5979-41FF-B33E-282F9D97D46E}" type="parTrans" cxnId="{75CE4A60-6086-42F0-9FDE-122AA02BE3C1}">
      <dgm:prSet/>
      <dgm:spPr/>
      <dgm:t>
        <a:bodyPr/>
        <a:lstStyle/>
        <a:p>
          <a:endParaRPr lang="ru-RU"/>
        </a:p>
      </dgm:t>
    </dgm:pt>
    <dgm:pt modelId="{B0E1A308-1227-4B30-9C7D-225EEFC7A4D9}" type="sibTrans" cxnId="{75CE4A60-6086-42F0-9FDE-122AA02BE3C1}">
      <dgm:prSet/>
      <dgm:spPr/>
      <dgm:t>
        <a:bodyPr/>
        <a:lstStyle/>
        <a:p>
          <a:endParaRPr lang="ru-RU"/>
        </a:p>
      </dgm:t>
    </dgm:pt>
    <dgm:pt modelId="{E43A71EA-1A72-4F17-B39A-16D5C778BD58}" type="pres">
      <dgm:prSet presAssocID="{7635CB5A-7F34-4320-ADDB-7A9A5965A1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06EA0E-EE45-4E96-9997-29D3719EF364}" type="pres">
      <dgm:prSet presAssocID="{14DFE478-94EA-42F3-954B-32FC1E858462}" presName="parentText" presStyleLbl="node1" presStyleIdx="0" presStyleCnt="1" custLinFactNeighborY="42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154EBF-D69F-4F4C-A312-EBAE1A5B8187}" type="presOf" srcId="{7635CB5A-7F34-4320-ADDB-7A9A5965A128}" destId="{E43A71EA-1A72-4F17-B39A-16D5C778BD58}" srcOrd="0" destOrd="0" presId="urn:microsoft.com/office/officeart/2005/8/layout/vList2"/>
    <dgm:cxn modelId="{4D8B053E-B0E5-40ED-8EB3-BC4CA7E60890}" type="presOf" srcId="{14DFE478-94EA-42F3-954B-32FC1E858462}" destId="{C206EA0E-EE45-4E96-9997-29D3719EF364}" srcOrd="0" destOrd="0" presId="urn:microsoft.com/office/officeart/2005/8/layout/vList2"/>
    <dgm:cxn modelId="{75CE4A60-6086-42F0-9FDE-122AA02BE3C1}" srcId="{7635CB5A-7F34-4320-ADDB-7A9A5965A128}" destId="{14DFE478-94EA-42F3-954B-32FC1E858462}" srcOrd="0" destOrd="0" parTransId="{AD2C762F-5979-41FF-B33E-282F9D97D46E}" sibTransId="{B0E1A308-1227-4B30-9C7D-225EEFC7A4D9}"/>
    <dgm:cxn modelId="{528508DA-9359-4367-9EE0-E09DD70FD936}" type="presParOf" srcId="{E43A71EA-1A72-4F17-B39A-16D5C778BD58}" destId="{C206EA0E-EE45-4E96-9997-29D3719EF3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20301D-CDCD-4A1C-A32F-6F98C612531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D839DF89-06A0-4747-A796-EBC4621B674F}">
      <dgm:prSet/>
      <dgm:spPr/>
      <dgm:t>
        <a:bodyPr/>
        <a:lstStyle/>
        <a:p>
          <a:pPr rtl="0"/>
          <a:r>
            <a:rPr lang="ru-RU" b="1" dirty="0" smtClean="0"/>
            <a:t>Взрослые:</a:t>
          </a:r>
          <a:r>
            <a:rPr lang="ru-RU" dirty="0" smtClean="0"/>
            <a:t> рекомендуемая доза составляет 50 мг с интервалом 8-12 часов. При необходимости повторную дозу вводят через 6 часов. Суммарная суточная доза не должна превышать 150 мг.</a:t>
          </a:r>
          <a:endParaRPr lang="ru-RU" dirty="0"/>
        </a:p>
      </dgm:t>
    </dgm:pt>
    <dgm:pt modelId="{637AE6D5-2F7F-47B9-84F8-42F409FF5C18}" type="parTrans" cxnId="{C3569715-000F-46FA-80B4-AD3B5D759936}">
      <dgm:prSet/>
      <dgm:spPr/>
      <dgm:t>
        <a:bodyPr/>
        <a:lstStyle/>
        <a:p>
          <a:endParaRPr lang="ru-RU"/>
        </a:p>
      </dgm:t>
    </dgm:pt>
    <dgm:pt modelId="{A5F8E794-2C63-49B7-90D8-4F8A3198A87F}" type="sibTrans" cxnId="{C3569715-000F-46FA-80B4-AD3B5D759936}">
      <dgm:prSet/>
      <dgm:spPr/>
      <dgm:t>
        <a:bodyPr/>
        <a:lstStyle/>
        <a:p>
          <a:endParaRPr lang="ru-RU"/>
        </a:p>
      </dgm:t>
    </dgm:pt>
    <dgm:pt modelId="{DB34CBBC-D4C0-4171-9539-A39839C17D12}">
      <dgm:prSet/>
      <dgm:spPr/>
      <dgm:t>
        <a:bodyPr/>
        <a:lstStyle/>
        <a:p>
          <a:pPr rtl="0"/>
          <a:r>
            <a:rPr lang="ru-RU" dirty="0" err="1" smtClean="0"/>
            <a:t>ДЕКСкетопрофен</a:t>
          </a:r>
          <a:r>
            <a:rPr lang="ru-RU" dirty="0" smtClean="0"/>
            <a:t> предназначен для кратковременного применения: его следует использовать только в период острой боли (не более двух суток)</a:t>
          </a:r>
          <a:endParaRPr lang="ru-RU" dirty="0"/>
        </a:p>
      </dgm:t>
    </dgm:pt>
    <dgm:pt modelId="{FE11F2A4-4A40-4DAF-92B8-41B0EF85939E}" type="parTrans" cxnId="{D1BF7756-EA76-4D8B-8562-B4FDEE674526}">
      <dgm:prSet/>
      <dgm:spPr/>
      <dgm:t>
        <a:bodyPr/>
        <a:lstStyle/>
        <a:p>
          <a:endParaRPr lang="ru-RU"/>
        </a:p>
      </dgm:t>
    </dgm:pt>
    <dgm:pt modelId="{EDC99836-5F6E-4188-AE90-AB6AFEE46FEA}" type="sibTrans" cxnId="{D1BF7756-EA76-4D8B-8562-B4FDEE674526}">
      <dgm:prSet/>
      <dgm:spPr/>
      <dgm:t>
        <a:bodyPr/>
        <a:lstStyle/>
        <a:p>
          <a:endParaRPr lang="ru-RU"/>
        </a:p>
      </dgm:t>
    </dgm:pt>
    <dgm:pt modelId="{4DF49028-D19A-45B1-8025-286A87B4407B}">
      <dgm:prSet/>
      <dgm:spPr/>
      <dgm:t>
        <a:bodyPr/>
        <a:lstStyle/>
        <a:p>
          <a:pPr rtl="0"/>
          <a:r>
            <a:rPr lang="ru-RU" smtClean="0"/>
            <a:t>Следует с осторожностью назначать больным с желудочно-кишечными заболеваниями в анамнезе (язвенный колит, болезнь Крона), поскольку существует риск обострения данных заболеваний.</a:t>
          </a:r>
          <a:endParaRPr lang="ru-RU"/>
        </a:p>
      </dgm:t>
    </dgm:pt>
    <dgm:pt modelId="{99674CAD-E088-415C-B119-7D4E6164A525}" type="parTrans" cxnId="{7E7EDD9F-C7FD-4531-8C4C-9F560EB76B76}">
      <dgm:prSet/>
      <dgm:spPr/>
      <dgm:t>
        <a:bodyPr/>
        <a:lstStyle/>
        <a:p>
          <a:endParaRPr lang="ru-RU"/>
        </a:p>
      </dgm:t>
    </dgm:pt>
    <dgm:pt modelId="{684DE4AD-7905-4C8A-A527-214CD1F19821}" type="sibTrans" cxnId="{7E7EDD9F-C7FD-4531-8C4C-9F560EB76B76}">
      <dgm:prSet/>
      <dgm:spPr/>
      <dgm:t>
        <a:bodyPr/>
        <a:lstStyle/>
        <a:p>
          <a:endParaRPr lang="ru-RU"/>
        </a:p>
      </dgm:t>
    </dgm:pt>
    <dgm:pt modelId="{613DC075-2413-4740-8FA7-DC22BCF820E2}" type="pres">
      <dgm:prSet presAssocID="{4B20301D-CDCD-4A1C-A32F-6F98C61253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AE980E-1BA4-4D23-8F5D-D04FDCAB1CCE}" type="pres">
      <dgm:prSet presAssocID="{D839DF89-06A0-4747-A796-EBC4621B674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F13F4-C351-464A-9CFA-37048A1DE55C}" type="pres">
      <dgm:prSet presAssocID="{A5F8E794-2C63-49B7-90D8-4F8A3198A87F}" presName="spacer" presStyleCnt="0"/>
      <dgm:spPr/>
    </dgm:pt>
    <dgm:pt modelId="{3B45023C-9078-409A-B743-233339B6E32C}" type="pres">
      <dgm:prSet presAssocID="{DB34CBBC-D4C0-4171-9539-A39839C17D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309BC-85D8-4C55-9633-16DC3DF93702}" type="pres">
      <dgm:prSet presAssocID="{EDC99836-5F6E-4188-AE90-AB6AFEE46FEA}" presName="spacer" presStyleCnt="0"/>
      <dgm:spPr/>
    </dgm:pt>
    <dgm:pt modelId="{21E9562E-4999-452D-A6FE-EF7E82443E7B}" type="pres">
      <dgm:prSet presAssocID="{4DF49028-D19A-45B1-8025-286A87B440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7EDD9F-C7FD-4531-8C4C-9F560EB76B76}" srcId="{4B20301D-CDCD-4A1C-A32F-6F98C6125313}" destId="{4DF49028-D19A-45B1-8025-286A87B4407B}" srcOrd="2" destOrd="0" parTransId="{99674CAD-E088-415C-B119-7D4E6164A525}" sibTransId="{684DE4AD-7905-4C8A-A527-214CD1F19821}"/>
    <dgm:cxn modelId="{BC8D3116-C048-4647-9A0C-B778A2D7EDA3}" type="presOf" srcId="{D839DF89-06A0-4747-A796-EBC4621B674F}" destId="{C0AE980E-1BA4-4D23-8F5D-D04FDCAB1CCE}" srcOrd="0" destOrd="0" presId="urn:microsoft.com/office/officeart/2005/8/layout/vList2"/>
    <dgm:cxn modelId="{D1BF7756-EA76-4D8B-8562-B4FDEE674526}" srcId="{4B20301D-CDCD-4A1C-A32F-6F98C6125313}" destId="{DB34CBBC-D4C0-4171-9539-A39839C17D12}" srcOrd="1" destOrd="0" parTransId="{FE11F2A4-4A40-4DAF-92B8-41B0EF85939E}" sibTransId="{EDC99836-5F6E-4188-AE90-AB6AFEE46FEA}"/>
    <dgm:cxn modelId="{C3569715-000F-46FA-80B4-AD3B5D759936}" srcId="{4B20301D-CDCD-4A1C-A32F-6F98C6125313}" destId="{D839DF89-06A0-4747-A796-EBC4621B674F}" srcOrd="0" destOrd="0" parTransId="{637AE6D5-2F7F-47B9-84F8-42F409FF5C18}" sibTransId="{A5F8E794-2C63-49B7-90D8-4F8A3198A87F}"/>
    <dgm:cxn modelId="{9B7B4029-7D68-48A0-AF69-17F8A32BC53D}" type="presOf" srcId="{4DF49028-D19A-45B1-8025-286A87B4407B}" destId="{21E9562E-4999-452D-A6FE-EF7E82443E7B}" srcOrd="0" destOrd="0" presId="urn:microsoft.com/office/officeart/2005/8/layout/vList2"/>
    <dgm:cxn modelId="{76FE499E-DC56-4790-B136-1D0C47B5F700}" type="presOf" srcId="{4B20301D-CDCD-4A1C-A32F-6F98C6125313}" destId="{613DC075-2413-4740-8FA7-DC22BCF820E2}" srcOrd="0" destOrd="0" presId="urn:microsoft.com/office/officeart/2005/8/layout/vList2"/>
    <dgm:cxn modelId="{3DF7E123-C4B1-4DB5-B771-E81677D65FB0}" type="presOf" srcId="{DB34CBBC-D4C0-4171-9539-A39839C17D12}" destId="{3B45023C-9078-409A-B743-233339B6E32C}" srcOrd="0" destOrd="0" presId="urn:microsoft.com/office/officeart/2005/8/layout/vList2"/>
    <dgm:cxn modelId="{BCBE6535-4ADA-45A4-8484-47DF34BA76AD}" type="presParOf" srcId="{613DC075-2413-4740-8FA7-DC22BCF820E2}" destId="{C0AE980E-1BA4-4D23-8F5D-D04FDCAB1CCE}" srcOrd="0" destOrd="0" presId="urn:microsoft.com/office/officeart/2005/8/layout/vList2"/>
    <dgm:cxn modelId="{F6338CAE-FB62-484B-8E58-51E5FA6DB072}" type="presParOf" srcId="{613DC075-2413-4740-8FA7-DC22BCF820E2}" destId="{2DAF13F4-C351-464A-9CFA-37048A1DE55C}" srcOrd="1" destOrd="0" presId="urn:microsoft.com/office/officeart/2005/8/layout/vList2"/>
    <dgm:cxn modelId="{C82B0A3D-E2B6-40D4-A916-1B621009C7A3}" type="presParOf" srcId="{613DC075-2413-4740-8FA7-DC22BCF820E2}" destId="{3B45023C-9078-409A-B743-233339B6E32C}" srcOrd="2" destOrd="0" presId="urn:microsoft.com/office/officeart/2005/8/layout/vList2"/>
    <dgm:cxn modelId="{6F2651A2-F21F-48E2-81AE-26A335FBDDA6}" type="presParOf" srcId="{613DC075-2413-4740-8FA7-DC22BCF820E2}" destId="{210309BC-85D8-4C55-9633-16DC3DF93702}" srcOrd="3" destOrd="0" presId="urn:microsoft.com/office/officeart/2005/8/layout/vList2"/>
    <dgm:cxn modelId="{B28444CD-7096-42D3-98F4-5053CB250DAF}" type="presParOf" srcId="{613DC075-2413-4740-8FA7-DC22BCF820E2}" destId="{21E9562E-4999-452D-A6FE-EF7E82443E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5DAC-758D-4804-931B-BB35AE7C046C}">
      <dsp:nvSpPr>
        <dsp:cNvPr id="0" name=""/>
        <dsp:cNvSpPr/>
      </dsp:nvSpPr>
      <dsp:spPr>
        <a:xfrm>
          <a:off x="1147303" y="3544345"/>
          <a:ext cx="2800774" cy="66188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2391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Обезболивающее действие наступает в течении 30 минут.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1179614" y="3576656"/>
        <a:ext cx="2736152" cy="597262"/>
      </dsp:txXfrm>
    </dsp:sp>
    <dsp:sp modelId="{6ADCC51F-B692-4ACF-A669-0EBD0D0B30B1}">
      <dsp:nvSpPr>
        <dsp:cNvPr id="0" name=""/>
        <dsp:cNvSpPr/>
      </dsp:nvSpPr>
      <dsp:spPr>
        <a:xfrm>
          <a:off x="-471508" y="64188"/>
          <a:ext cx="3433009" cy="34330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E980E-1BA4-4D23-8F5D-D04FDCAB1CCE}">
      <dsp:nvSpPr>
        <dsp:cNvPr id="0" name=""/>
        <dsp:cNvSpPr/>
      </dsp:nvSpPr>
      <dsp:spPr>
        <a:xfrm>
          <a:off x="0" y="156374"/>
          <a:ext cx="6096000" cy="12132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Взрослые:</a:t>
          </a:r>
          <a:r>
            <a:rPr lang="ru-RU" sz="1700" kern="1200" dirty="0" smtClean="0"/>
            <a:t> рекомендуемая доза составляет 50 мг с интервалом 8-12 часов. При необходимости повторную дозу вводят через 6 часов. Суммарная суточная доза не должна превышать 150 мг.</a:t>
          </a:r>
          <a:endParaRPr lang="ru-RU" sz="1700" kern="1200" dirty="0"/>
        </a:p>
      </dsp:txBody>
      <dsp:txXfrm>
        <a:off x="59228" y="215602"/>
        <a:ext cx="5977544" cy="1094833"/>
      </dsp:txXfrm>
    </dsp:sp>
    <dsp:sp modelId="{3B45023C-9078-409A-B743-233339B6E32C}">
      <dsp:nvSpPr>
        <dsp:cNvPr id="0" name=""/>
        <dsp:cNvSpPr/>
      </dsp:nvSpPr>
      <dsp:spPr>
        <a:xfrm>
          <a:off x="0" y="1427541"/>
          <a:ext cx="6096000" cy="1213289"/>
        </a:xfrm>
        <a:prstGeom prst="roundRect">
          <a:avLst/>
        </a:prstGeom>
        <a:solidFill>
          <a:schemeClr val="accent5">
            <a:hueOff val="10077129"/>
            <a:satOff val="-4709"/>
            <a:lumOff val="-5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ДЕКСкетопрофен</a:t>
          </a:r>
          <a:r>
            <a:rPr lang="ru-RU" sz="1700" kern="1200" dirty="0" smtClean="0"/>
            <a:t> предназначен для кратковременного применения: его следует использовать только в период острой боли (не более двух суток)</a:t>
          </a:r>
          <a:endParaRPr lang="ru-RU" sz="1700" kern="1200" dirty="0"/>
        </a:p>
      </dsp:txBody>
      <dsp:txXfrm>
        <a:off x="59228" y="1486769"/>
        <a:ext cx="5977544" cy="1094833"/>
      </dsp:txXfrm>
    </dsp:sp>
    <dsp:sp modelId="{21E9562E-4999-452D-A6FE-EF7E82443E7B}">
      <dsp:nvSpPr>
        <dsp:cNvPr id="0" name=""/>
        <dsp:cNvSpPr/>
      </dsp:nvSpPr>
      <dsp:spPr>
        <a:xfrm>
          <a:off x="0" y="2687826"/>
          <a:ext cx="6096000" cy="1213289"/>
        </a:xfrm>
        <a:prstGeom prst="roundRect">
          <a:avLst/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Следует с осторожностью назначать больным с желудочно-кишечными заболеваниями в анамнезе (язвенный колит, болезнь Крона), поскольку существует риск обострения данных заболеваний.</a:t>
          </a:r>
          <a:endParaRPr lang="ru-RU" sz="1700" kern="1200"/>
        </a:p>
      </dsp:txBody>
      <dsp:txXfrm>
        <a:off x="59228" y="2747054"/>
        <a:ext cx="5977544" cy="1094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3609A-905D-4E0B-AB0E-1C639A7CB38A}">
      <dsp:nvSpPr>
        <dsp:cNvPr id="0" name=""/>
        <dsp:cNvSpPr/>
      </dsp:nvSpPr>
      <dsp:spPr>
        <a:xfrm>
          <a:off x="0" y="156279"/>
          <a:ext cx="4526279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Применение препарата при беременности и в период грудного вскармливания противопоказано.</a:t>
          </a:r>
          <a:endParaRPr lang="ru-RU" sz="1800" kern="1200"/>
        </a:p>
      </dsp:txBody>
      <dsp:txXfrm>
        <a:off x="49347" y="205626"/>
        <a:ext cx="4427585" cy="9121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6EA0E-EE45-4E96-9997-29D3719EF364}">
      <dsp:nvSpPr>
        <dsp:cNvPr id="0" name=""/>
        <dsp:cNvSpPr/>
      </dsp:nvSpPr>
      <dsp:spPr>
        <a:xfrm>
          <a:off x="0" y="453562"/>
          <a:ext cx="2468880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Ориентировочная цена в аптеках</a:t>
          </a:r>
          <a:br>
            <a:rPr lang="ru-RU" sz="1800" b="1" kern="1200" dirty="0" smtClean="0"/>
          </a:br>
          <a:r>
            <a:rPr lang="ru-RU" sz="1800" b="1" kern="1200" dirty="0" smtClean="0"/>
            <a:t>  12,0 руб. </a:t>
          </a:r>
          <a:endParaRPr lang="ru-RU" sz="1800" kern="1200" dirty="0"/>
        </a:p>
      </dsp:txBody>
      <dsp:txXfrm>
        <a:off x="49347" y="502909"/>
        <a:ext cx="2370186" cy="9121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EF331-59BA-45C3-858A-9BF125053F2C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6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6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7FADE-FF50-4A19-B734-349F2AC25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2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38200" y="928688"/>
            <a:ext cx="5181600" cy="2914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FADE-FF50-4A19-B734-349F2AC25F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89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38200" y="928688"/>
            <a:ext cx="5181600" cy="2914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FADE-FF50-4A19-B734-349F2AC25FF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47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38200" y="928688"/>
            <a:ext cx="5181600" cy="2914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FADE-FF50-4A19-B734-349F2AC25F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5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38200" y="928688"/>
            <a:ext cx="5181600" cy="2914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FADE-FF50-4A19-B734-349F2AC25FF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855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38200" y="928688"/>
            <a:ext cx="5181600" cy="2914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FADE-FF50-4A19-B734-349F2AC25FF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7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38200" y="928688"/>
            <a:ext cx="5181600" cy="2914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FADE-FF50-4A19-B734-349F2AC25F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4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38200" y="928688"/>
            <a:ext cx="5181600" cy="2914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FADE-FF50-4A19-B734-349F2AC25F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36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38200" y="928688"/>
            <a:ext cx="5181600" cy="2914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FADE-FF50-4A19-B734-349F2AC25F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37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38200" y="928688"/>
            <a:ext cx="5181600" cy="2914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FADE-FF50-4A19-B734-349F2AC25F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90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38200" y="928688"/>
            <a:ext cx="5181600" cy="2914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FADE-FF50-4A19-B734-349F2AC25F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59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38200" y="928688"/>
            <a:ext cx="5181600" cy="2914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FADE-FF50-4A19-B734-349F2AC25FF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45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38200" y="928688"/>
            <a:ext cx="5181600" cy="2914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FADE-FF50-4A19-B734-349F2AC25F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44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38200" y="928688"/>
            <a:ext cx="5181600" cy="2914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7FADE-FF50-4A19-B734-349F2AC25F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55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5AA9-9E02-46CB-A315-FA01E7B1F986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34B-041A-4954-B9AE-6364575268A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02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5AA9-9E02-46CB-A315-FA01E7B1F986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34B-041A-4954-B9AE-6364575268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14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5AA9-9E02-46CB-A315-FA01E7B1F986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34B-041A-4954-B9AE-6364575268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913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5AA9-9E02-46CB-A315-FA01E7B1F986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34B-041A-4954-B9AE-6364575268A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9432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5AA9-9E02-46CB-A315-FA01E7B1F986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34B-041A-4954-B9AE-6364575268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326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5AA9-9E02-46CB-A315-FA01E7B1F986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34B-041A-4954-B9AE-6364575268A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474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5AA9-9E02-46CB-A315-FA01E7B1F986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34B-041A-4954-B9AE-6364575268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69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5AA9-9E02-46CB-A315-FA01E7B1F986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34B-041A-4954-B9AE-6364575268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341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5AA9-9E02-46CB-A315-FA01E7B1F986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34B-041A-4954-B9AE-6364575268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81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5AA9-9E02-46CB-A315-FA01E7B1F986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34B-041A-4954-B9AE-6364575268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73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5AA9-9E02-46CB-A315-FA01E7B1F986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34B-041A-4954-B9AE-6364575268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04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5AA9-9E02-46CB-A315-FA01E7B1F986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34B-041A-4954-B9AE-6364575268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39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5AA9-9E02-46CB-A315-FA01E7B1F986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34B-041A-4954-B9AE-6364575268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1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5AA9-9E02-46CB-A315-FA01E7B1F986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34B-041A-4954-B9AE-6364575268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71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5AA9-9E02-46CB-A315-FA01E7B1F986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34B-041A-4954-B9AE-6364575268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7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5AA9-9E02-46CB-A315-FA01E7B1F986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34B-041A-4954-B9AE-6364575268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498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5AA9-9E02-46CB-A315-FA01E7B1F986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34B-041A-4954-B9AE-6364575268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62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4045AA9-9E02-46CB-A315-FA01E7B1F986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80834B-041A-4954-B9AE-6364575268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055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  <p:sldLayoutId id="2147484530" r:id="rId12"/>
    <p:sldLayoutId id="2147484531" r:id="rId13"/>
    <p:sldLayoutId id="2147484532" r:id="rId14"/>
    <p:sldLayoutId id="2147484533" r:id="rId15"/>
    <p:sldLayoutId id="2147484534" r:id="rId16"/>
    <p:sldLayoutId id="21474845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4.xml"/><Relationship Id="rId5" Type="http://schemas.openxmlformats.org/officeDocument/2006/relationships/image" Target="../media/image7.png"/><Relationship Id="rId10" Type="http://schemas.microsoft.com/office/2007/relationships/diagramDrawing" Target="../diagrams/drawing4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8.jpg"/><Relationship Id="rId4" Type="http://schemas.openxmlformats.org/officeDocument/2006/relationships/diagramData" Target="../diagrams/data5.xml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11" Type="http://schemas.openxmlformats.org/officeDocument/2006/relationships/diagramData" Target="../diagrams/data3.xml"/><Relationship Id="rId5" Type="http://schemas.openxmlformats.org/officeDocument/2006/relationships/diagramLayout" Target="../diagrams/layout2.xml"/><Relationship Id="rId15" Type="http://schemas.microsoft.com/office/2007/relationships/diagramDrawing" Target="../diagrams/drawing3.xml"/><Relationship Id="rId10" Type="http://schemas.openxmlformats.org/officeDocument/2006/relationships/image" Target="../media/image4.png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Relationship Id="rId14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E44B22"/>
            </a:gs>
            <a:gs pos="46000">
              <a:srgbClr val="55544C"/>
            </a:gs>
            <a:gs pos="57000">
              <a:schemeClr val="accent6">
                <a:lumMod val="97000"/>
                <a:lumOff val="3000"/>
              </a:schemeClr>
            </a:gs>
            <a:gs pos="65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21" y="6246826"/>
            <a:ext cx="2177561" cy="519120"/>
          </a:xfrm>
          <a:prstGeom prst="rect">
            <a:avLst/>
          </a:prstGeom>
        </p:spPr>
      </p:pic>
      <p:sp>
        <p:nvSpPr>
          <p:cNvPr id="11" name="Подзаголовок 7"/>
          <p:cNvSpPr txBox="1">
            <a:spLocks/>
          </p:cNvSpPr>
          <p:nvPr/>
        </p:nvSpPr>
        <p:spPr>
          <a:xfrm>
            <a:off x="2065152" y="2195208"/>
            <a:ext cx="8530457" cy="290029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6530" y="1679179"/>
            <a:ext cx="68503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Мы все боимся боли. Она тревожит, приносит дискомфорт, выводит из строя, а порой причиняет невыносимые страдания. А вот врачи древности называли боль «цепным псом организма». Ведь именно она сигнализирует, что необходима срочная помощь. Но что делать, если «пес» сорвался с </a:t>
            </a:r>
            <a:r>
              <a:rPr lang="ru-RU" sz="2400" dirty="0" smtClean="0"/>
              <a:t>цепи?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771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E44B22"/>
            </a:gs>
            <a:gs pos="46000">
              <a:srgbClr val="55544C"/>
            </a:gs>
            <a:gs pos="57000">
              <a:schemeClr val="accent6">
                <a:lumMod val="97000"/>
                <a:lumOff val="3000"/>
              </a:schemeClr>
            </a:gs>
            <a:gs pos="65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21" y="6246826"/>
            <a:ext cx="2177561" cy="5191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0530" y="323662"/>
            <a:ext cx="77119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Состав на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ампулу: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действующее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вещество: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декскетопрофен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(в виде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декскетопрофена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трометамола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—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мг; вспомогательные вещества: этанол (спирт этиловый) 96 %, натрия хлорид, натрия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гидроксида 1 М раствор, вода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для инъекций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40" y="3120391"/>
            <a:ext cx="4442460" cy="418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E44B22"/>
            </a:gs>
            <a:gs pos="46000">
              <a:srgbClr val="55544C"/>
            </a:gs>
            <a:gs pos="57000">
              <a:schemeClr val="accent6">
                <a:lumMod val="97000"/>
                <a:lumOff val="3000"/>
              </a:schemeClr>
            </a:gs>
            <a:gs pos="65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21" y="6246826"/>
            <a:ext cx="2177561" cy="5191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4379" y="0"/>
            <a:ext cx="95982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/>
              <a:t>ДЕКСкетопрофен</a:t>
            </a:r>
            <a:r>
              <a:rPr lang="ru-RU" sz="4400" dirty="0" smtClean="0"/>
              <a:t> Аналоги </a:t>
            </a:r>
            <a:endParaRPr lang="ru-RU" sz="4400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129"/>
            <a:ext cx="9530573" cy="586359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422" y="4329589"/>
            <a:ext cx="3084628" cy="2750818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6603322"/>
              </p:ext>
            </p:extLst>
          </p:nvPr>
        </p:nvGraphicFramePr>
        <p:xfrm>
          <a:off x="9635490" y="2109596"/>
          <a:ext cx="2468880" cy="1831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2611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E44B22"/>
            </a:gs>
            <a:gs pos="46000">
              <a:srgbClr val="55544C"/>
            </a:gs>
            <a:gs pos="57000">
              <a:schemeClr val="accent6">
                <a:lumMod val="97000"/>
                <a:lumOff val="3000"/>
              </a:schemeClr>
            </a:gs>
            <a:gs pos="65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90" y="3488288"/>
            <a:ext cx="3943350" cy="3506871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282153" y="268757"/>
            <a:ext cx="4244126" cy="876789"/>
            <a:chOff x="1692431" y="3544343"/>
            <a:chExt cx="2109780" cy="62957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887405" y="3544343"/>
              <a:ext cx="1914806" cy="629507"/>
            </a:xfrm>
            <a:prstGeom prst="roundRect">
              <a:avLst/>
            </a:prstGeom>
            <a:ln>
              <a:solidFill>
                <a:schemeClr val="tx1"/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692431" y="3544344"/>
              <a:ext cx="2109780" cy="6295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2391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bg1"/>
                  </a:solidFill>
                </a:rPr>
                <a:t>Способ применения и дозы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12209569"/>
              </p:ext>
            </p:extLst>
          </p:nvPr>
        </p:nvGraphicFramePr>
        <p:xfrm>
          <a:off x="131975" y="1169508"/>
          <a:ext cx="6096000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21" y="6246826"/>
            <a:ext cx="2177561" cy="5191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" y="5827227"/>
            <a:ext cx="376809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Информация о производителе</a:t>
            </a:r>
          </a:p>
          <a:p>
            <a:r>
              <a:rPr lang="ru-RU" sz="1100" dirty="0"/>
              <a:t>Открытое акционерное общество </a:t>
            </a:r>
            <a:endParaRPr lang="ru-RU" sz="1100" dirty="0" smtClean="0"/>
          </a:p>
          <a:p>
            <a:r>
              <a:rPr lang="ru-RU" sz="1100" dirty="0" smtClean="0"/>
              <a:t>«</a:t>
            </a:r>
            <a:r>
              <a:rPr lang="ru-RU" sz="1100" dirty="0" err="1"/>
              <a:t>Борисовский</a:t>
            </a:r>
            <a:r>
              <a:rPr lang="ru-RU" sz="1100" dirty="0"/>
              <a:t> завод медицинских препаратов», </a:t>
            </a:r>
            <a:endParaRPr lang="ru-RU" sz="1100" dirty="0" smtClean="0"/>
          </a:p>
          <a:p>
            <a:r>
              <a:rPr lang="ru-RU" sz="1100" dirty="0" smtClean="0"/>
              <a:t>Республика </a:t>
            </a:r>
            <a:r>
              <a:rPr lang="ru-RU" sz="1100" dirty="0"/>
              <a:t>Беларусь, Минская обл., г. Борисов</a:t>
            </a:r>
            <a:r>
              <a:rPr lang="ru-RU" sz="1100" dirty="0" smtClean="0"/>
              <a:t>,</a:t>
            </a:r>
          </a:p>
          <a:p>
            <a:r>
              <a:rPr lang="ru-RU" sz="1100" dirty="0" smtClean="0"/>
              <a:t>ул</a:t>
            </a:r>
            <a:r>
              <a:rPr lang="ru-RU" sz="1100" dirty="0"/>
              <a:t>. Чапаева, 64, тел/факс +375(177) 767196, 731156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0357" y="843898"/>
            <a:ext cx="3342583" cy="603104"/>
          </a:xfrm>
        </p:spPr>
        <p:txBody>
          <a:bodyPr>
            <a:normAutofit/>
          </a:bodyPr>
          <a:lstStyle/>
          <a:p>
            <a:r>
              <a:rPr lang="ru-RU" sz="2800" cap="none" dirty="0" smtClean="0"/>
              <a:t>ЖИЗНЬ БЕЗ БОЛИ</a:t>
            </a:r>
            <a:endParaRPr lang="ru-RU" sz="2800" cap="none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645" y="6480824"/>
            <a:ext cx="1196005" cy="28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E44B22"/>
            </a:gs>
            <a:gs pos="46000">
              <a:srgbClr val="55544C"/>
            </a:gs>
            <a:gs pos="57000">
              <a:schemeClr val="accent6">
                <a:lumMod val="97000"/>
                <a:lumOff val="3000"/>
              </a:schemeClr>
            </a:gs>
            <a:gs pos="65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21" y="6246826"/>
            <a:ext cx="2177561" cy="519120"/>
          </a:xfrm>
          <a:prstGeom prst="rect">
            <a:avLst/>
          </a:prstGeom>
        </p:spPr>
      </p:pic>
      <p:sp>
        <p:nvSpPr>
          <p:cNvPr id="8" name="Заголовок 15"/>
          <p:cNvSpPr>
            <a:spLocks noGrp="1"/>
          </p:cNvSpPr>
          <p:nvPr>
            <p:ph type="title"/>
          </p:nvPr>
        </p:nvSpPr>
        <p:spPr>
          <a:xfrm>
            <a:off x="2100170" y="1223010"/>
            <a:ext cx="8704262" cy="2993929"/>
          </a:xfrm>
          <a:noFill/>
          <a:ln>
            <a:noFill/>
          </a:ln>
          <a:effectLst>
            <a:glow>
              <a:schemeClr val="tx1">
                <a:lumMod val="95000"/>
                <a:alpha val="0"/>
              </a:schemeClr>
            </a:glow>
            <a:reflection stA="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90000"/>
          </a:bodyPr>
          <a:lstStyle/>
          <a:p>
            <a:r>
              <a:rPr lang="en-US" sz="6000" b="1" cap="none" dirty="0" smtClean="0">
                <a:ln w="3175" cmpd="sng">
                  <a:solidFill>
                    <a:srgbClr val="7141F9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6000" b="1" cap="none" dirty="0" smtClean="0">
                <a:ln w="3175" cmpd="sng">
                  <a:solidFill>
                    <a:srgbClr val="7141F9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</a:br>
            <a:r>
              <a:rPr lang="en-US" sz="6000" b="1" cap="none" dirty="0">
                <a:ln w="3175" cmpd="sng">
                  <a:solidFill>
                    <a:srgbClr val="7141F9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/>
            </a:r>
            <a:br>
              <a:rPr lang="en-US" sz="6000" b="1" cap="none" dirty="0">
                <a:ln w="3175" cmpd="sng">
                  <a:solidFill>
                    <a:srgbClr val="7141F9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</a:br>
            <a:r>
              <a:rPr lang="ru-RU" sz="6000" b="1" cap="none" dirty="0" smtClean="0">
                <a:ln w="3175" cmpd="sng">
                  <a:solidFill>
                    <a:srgbClr val="7141F9"/>
                  </a:solidFill>
                </a:ln>
                <a:latin typeface="Arial" panose="020B0604020202020204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Спасибо за внимание </a:t>
            </a:r>
            <a:r>
              <a:rPr lang="ru-RU" sz="4400" b="1" cap="none" dirty="0" smtClean="0">
                <a:ln w="3175" cmpd="sng">
                  <a:solidFill>
                    <a:srgbClr val="7141F9"/>
                  </a:solidFill>
                </a:ln>
                <a:ea typeface="Segoe UI Emoji" panose="020B0502040204020203" pitchFamily="34" charset="0"/>
              </a:rPr>
              <a:t>!</a:t>
            </a:r>
            <a:r>
              <a:rPr lang="ru-RU" sz="4400" b="1" cap="none" dirty="0" smtClean="0">
                <a:ln w="3175" cmpd="sng">
                  <a:solidFill>
                    <a:srgbClr val="7141F9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Segoe UI Emoji" panose="020B0502040204020203" pitchFamily="34" charset="0"/>
              </a:rPr>
              <a:t/>
            </a:r>
            <a:br>
              <a:rPr lang="ru-RU" sz="4400" b="1" cap="none" dirty="0" smtClean="0">
                <a:ln w="3175" cmpd="sng">
                  <a:solidFill>
                    <a:srgbClr val="7141F9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Segoe UI Emoji" panose="020B0502040204020203" pitchFamily="34" charset="0"/>
              </a:rPr>
            </a:br>
            <a:r>
              <a:rPr lang="ru-RU" sz="4400" b="1" cap="none" dirty="0">
                <a:ln w="3175" cmpd="sng">
                  <a:solidFill>
                    <a:srgbClr val="7141F9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Segoe UI Emoji" panose="020B0502040204020203" pitchFamily="34" charset="0"/>
              </a:rPr>
              <a:t/>
            </a:r>
            <a:br>
              <a:rPr lang="ru-RU" sz="4400" b="1" cap="none" dirty="0">
                <a:ln w="3175" cmpd="sng">
                  <a:solidFill>
                    <a:srgbClr val="7141F9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Segoe UI Emoji" panose="020B0502040204020203" pitchFamily="34" charset="0"/>
              </a:rPr>
            </a:br>
            <a:r>
              <a:rPr lang="ru-RU" sz="4400" b="1" cap="none" dirty="0" smtClean="0">
                <a:ln w="3175" cmpd="sng">
                  <a:solidFill>
                    <a:srgbClr val="7141F9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Segoe UI Emoji" panose="020B0502040204020203" pitchFamily="34" charset="0"/>
              </a:rPr>
              <a:t/>
            </a:r>
            <a:br>
              <a:rPr lang="ru-RU" sz="4400" b="1" cap="none" dirty="0" smtClean="0">
                <a:ln w="3175" cmpd="sng">
                  <a:solidFill>
                    <a:srgbClr val="7141F9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Segoe UI Emoji" panose="020B0502040204020203" pitchFamily="34" charset="0"/>
              </a:rPr>
            </a:br>
            <a:r>
              <a:rPr lang="ru-RU" sz="4400" b="1" cap="none" dirty="0">
                <a:ln w="3175" cmpd="sng">
                  <a:solidFill>
                    <a:srgbClr val="7141F9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Segoe UI Emoji" panose="020B0502040204020203" pitchFamily="34" charset="0"/>
              </a:rPr>
              <a:t/>
            </a:r>
            <a:br>
              <a:rPr lang="ru-RU" sz="4400" b="1" cap="none" dirty="0">
                <a:ln w="3175" cmpd="sng">
                  <a:solidFill>
                    <a:srgbClr val="7141F9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Segoe UI Emoji" panose="020B0502040204020203" pitchFamily="34" charset="0"/>
              </a:rPr>
            </a:br>
            <a:r>
              <a:rPr lang="ru-RU" sz="4400" b="1" cap="none" dirty="0" smtClean="0">
                <a:ln w="3175" cmpd="sng">
                  <a:solidFill>
                    <a:srgbClr val="7141F9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Segoe UI Emoji" panose="020B0502040204020203" pitchFamily="34" charset="0"/>
              </a:rPr>
              <a:t/>
            </a:r>
            <a:br>
              <a:rPr lang="ru-RU" sz="4400" b="1" cap="none" dirty="0" smtClean="0">
                <a:ln w="3175" cmpd="sng">
                  <a:solidFill>
                    <a:srgbClr val="7141F9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Segoe UI Emoji" panose="020B0502040204020203" pitchFamily="34" charset="0"/>
              </a:rPr>
            </a:br>
            <a:r>
              <a:rPr lang="en-US" sz="4400" b="1" cap="none" dirty="0" smtClean="0">
                <a:ln w="3175" cmpd="sng">
                  <a:solidFill>
                    <a:srgbClr val="7141F9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Segoe UI Emoji" panose="020B0502040204020203" pitchFamily="34" charset="0"/>
              </a:rPr>
              <a:t>         </a:t>
            </a:r>
            <a:r>
              <a:rPr lang="en-US" sz="4400" b="1" cap="none" dirty="0" smtClean="0">
                <a:ln w="3175" cmpd="sng">
                  <a:solidFill>
                    <a:srgbClr val="7141F9"/>
                  </a:solidFill>
                </a:ln>
                <a:ea typeface="Segoe UI Emoji" panose="020B0502040204020203" pitchFamily="34" charset="0"/>
              </a:rPr>
              <a:t>www.borimed.com</a:t>
            </a:r>
            <a:endParaRPr lang="ru-RU" sz="4400" b="1" cap="none" dirty="0">
              <a:ln w="3175" cmpd="sng">
                <a:solidFill>
                  <a:srgbClr val="7141F9"/>
                </a:solidFill>
              </a:ln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1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E44B22"/>
            </a:gs>
            <a:gs pos="46000">
              <a:srgbClr val="55544C"/>
            </a:gs>
            <a:gs pos="57000">
              <a:schemeClr val="accent6">
                <a:lumMod val="97000"/>
                <a:lumOff val="3000"/>
              </a:schemeClr>
            </a:gs>
            <a:gs pos="65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21" y="6246826"/>
            <a:ext cx="2177561" cy="519120"/>
          </a:xfrm>
          <a:prstGeom prst="rect">
            <a:avLst/>
          </a:prstGeom>
        </p:spPr>
      </p:pic>
      <p:sp>
        <p:nvSpPr>
          <p:cNvPr id="11" name="Подзаголовок 7"/>
          <p:cNvSpPr txBox="1">
            <a:spLocks/>
          </p:cNvSpPr>
          <p:nvPr/>
        </p:nvSpPr>
        <p:spPr>
          <a:xfrm>
            <a:off x="2088012" y="2572398"/>
            <a:ext cx="8530457" cy="290029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25140" y="147822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Причины. </a:t>
            </a:r>
            <a:r>
              <a:rPr lang="ru-RU" sz="2400" dirty="0"/>
              <a:t>Самые частые – это воспаление, механическая </a:t>
            </a:r>
            <a:r>
              <a:rPr lang="ru-RU" sz="2400" dirty="0" smtClean="0"/>
              <a:t>травма. Боль </a:t>
            </a:r>
            <a:r>
              <a:rPr lang="ru-RU" sz="2400" dirty="0"/>
              <a:t>в спине, о</a:t>
            </a:r>
            <a:r>
              <a:rPr lang="ru-RU" sz="2400" dirty="0" smtClean="0"/>
              <a:t>стеохондроз, </a:t>
            </a:r>
            <a:r>
              <a:rPr lang="ru-RU" sz="2400" dirty="0"/>
              <a:t>головные боли. </a:t>
            </a:r>
            <a:r>
              <a:rPr lang="ru-RU" sz="2400" dirty="0" smtClean="0"/>
              <a:t>Послеоперационные </a:t>
            </a:r>
            <a:r>
              <a:rPr lang="ru-RU" sz="2400" dirty="0"/>
              <a:t>боли  </a:t>
            </a:r>
            <a:r>
              <a:rPr lang="ru-RU" sz="2400" dirty="0" smtClean="0"/>
              <a:t>также </a:t>
            </a:r>
            <a:r>
              <a:rPr lang="ru-RU" sz="2400" dirty="0"/>
              <a:t>относятся к этой категории. Такую боль вызывает раздражение периферических болевых рецепторов, расположенных практически во всех органах и тканях.</a:t>
            </a:r>
          </a:p>
        </p:txBody>
      </p:sp>
    </p:spTree>
    <p:extLst>
      <p:ext uri="{BB962C8B-B14F-4D97-AF65-F5344CB8AC3E}">
        <p14:creationId xmlns:p14="http://schemas.microsoft.com/office/powerpoint/2010/main" val="6805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E44B22"/>
            </a:gs>
            <a:gs pos="46000">
              <a:srgbClr val="55544C"/>
            </a:gs>
            <a:gs pos="57000">
              <a:schemeClr val="accent6">
                <a:lumMod val="97000"/>
                <a:lumOff val="3000"/>
              </a:schemeClr>
            </a:gs>
            <a:gs pos="65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21" y="6246826"/>
            <a:ext cx="2177561" cy="519120"/>
          </a:xfrm>
          <a:prstGeom prst="rect">
            <a:avLst/>
          </a:prstGeom>
        </p:spPr>
      </p:pic>
      <p:sp>
        <p:nvSpPr>
          <p:cNvPr id="11" name="Подзаголовок 7"/>
          <p:cNvSpPr txBox="1">
            <a:spLocks/>
          </p:cNvSpPr>
          <p:nvPr/>
        </p:nvSpPr>
        <p:spPr>
          <a:xfrm>
            <a:off x="2088012" y="2572398"/>
            <a:ext cx="8530457" cy="290029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79370" y="2728645"/>
            <a:ext cx="7124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Чем лечить? </a:t>
            </a:r>
            <a:r>
              <a:rPr lang="ru-RU" sz="2800" dirty="0"/>
              <a:t>Приемом нестероидных противовоспалительных препаратов (НПВП)</a:t>
            </a:r>
          </a:p>
        </p:txBody>
      </p:sp>
    </p:spTree>
    <p:extLst>
      <p:ext uri="{BB962C8B-B14F-4D97-AF65-F5344CB8AC3E}">
        <p14:creationId xmlns:p14="http://schemas.microsoft.com/office/powerpoint/2010/main" val="16099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E44B22"/>
            </a:gs>
            <a:gs pos="46000">
              <a:srgbClr val="55544C"/>
            </a:gs>
            <a:gs pos="57000">
              <a:schemeClr val="accent6">
                <a:lumMod val="97000"/>
                <a:lumOff val="3000"/>
              </a:schemeClr>
            </a:gs>
            <a:gs pos="65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21" y="6246826"/>
            <a:ext cx="2177561" cy="519120"/>
          </a:xfrm>
          <a:prstGeom prst="rect">
            <a:avLst/>
          </a:prstGeom>
        </p:spPr>
      </p:pic>
      <p:sp>
        <p:nvSpPr>
          <p:cNvPr id="11" name="Подзаголовок 7"/>
          <p:cNvSpPr txBox="1">
            <a:spLocks/>
          </p:cNvSpPr>
          <p:nvPr/>
        </p:nvSpPr>
        <p:spPr>
          <a:xfrm>
            <a:off x="2088012" y="2572398"/>
            <a:ext cx="8530457" cy="290029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7200" b="1" dirty="0" smtClean="0">
                <a:solidFill>
                  <a:schemeClr val="tx1"/>
                </a:solidFill>
              </a:rPr>
              <a:t>ЖИЗНЬ БЕЗ БОЛИ</a:t>
            </a:r>
            <a:endParaRPr lang="ru-RU" sz="72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555" y="3497077"/>
            <a:ext cx="4175250" cy="36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E44B22"/>
            </a:gs>
            <a:gs pos="46000">
              <a:srgbClr val="55544C"/>
            </a:gs>
            <a:gs pos="57000">
              <a:schemeClr val="accent6">
                <a:lumMod val="97000"/>
                <a:lumOff val="3000"/>
              </a:schemeClr>
            </a:gs>
            <a:gs pos="65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21" y="6246826"/>
            <a:ext cx="2177561" cy="519120"/>
          </a:xfrm>
          <a:prstGeom prst="rect">
            <a:avLst/>
          </a:prstGeom>
        </p:spPr>
      </p:pic>
      <p:sp>
        <p:nvSpPr>
          <p:cNvPr id="11" name="Подзаголовок 7"/>
          <p:cNvSpPr txBox="1">
            <a:spLocks/>
          </p:cNvSpPr>
          <p:nvPr/>
        </p:nvSpPr>
        <p:spPr>
          <a:xfrm>
            <a:off x="2453773" y="1063638"/>
            <a:ext cx="7766936" cy="290029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000" b="1" dirty="0" err="1" smtClean="0">
                <a:solidFill>
                  <a:schemeClr val="accent2">
                    <a:lumMod val="50000"/>
                  </a:schemeClr>
                </a:solidFill>
              </a:rPr>
              <a:t>ДЕКСкетопрофен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3481" y="2513782"/>
            <a:ext cx="106622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Декскетопрофен</a:t>
            </a:r>
            <a:r>
              <a:rPr lang="ru-RU" sz="2000" dirty="0"/>
              <a:t> может быть препаратом выбора для купирования болевого синдрома умеренной и сильной интенсивности при ряде терапевтических заболеваний, травмах, мигрени, обострении хронической боли (у пациентов с дегенеративно-дистрофическими заболеваниями позвоночника, ревматоидным артритом, </a:t>
            </a:r>
            <a:r>
              <a:rPr lang="ru-RU" sz="2000" dirty="0" err="1"/>
              <a:t>остеоартрозом</a:t>
            </a:r>
            <a:r>
              <a:rPr lang="ru-RU" sz="2000" dirty="0"/>
              <a:t>, миалгией, артралгией, невралгией, радикулитом и т.д.) и также при состояниях, требующих оказания экстренной и неотложной помощи </a:t>
            </a:r>
            <a:r>
              <a:rPr lang="ru-RU" sz="2000" dirty="0" smtClean="0"/>
              <a:t>при острой боли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105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E44B22"/>
            </a:gs>
            <a:gs pos="46000">
              <a:srgbClr val="55544C"/>
            </a:gs>
            <a:gs pos="57000">
              <a:schemeClr val="accent6">
                <a:lumMod val="97000"/>
                <a:lumOff val="3000"/>
              </a:schemeClr>
            </a:gs>
            <a:gs pos="65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21" y="6246826"/>
            <a:ext cx="2177561" cy="5191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820" y="5827227"/>
            <a:ext cx="376809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Информация о производителе</a:t>
            </a:r>
          </a:p>
          <a:p>
            <a:r>
              <a:rPr lang="ru-RU" sz="1100" dirty="0"/>
              <a:t>Открытое акционерное общество </a:t>
            </a:r>
            <a:endParaRPr lang="ru-RU" sz="1100" dirty="0" smtClean="0"/>
          </a:p>
          <a:p>
            <a:r>
              <a:rPr lang="ru-RU" sz="1100" dirty="0" smtClean="0"/>
              <a:t>«</a:t>
            </a:r>
            <a:r>
              <a:rPr lang="ru-RU" sz="1100" dirty="0" err="1"/>
              <a:t>Борисовский</a:t>
            </a:r>
            <a:r>
              <a:rPr lang="ru-RU" sz="1100" dirty="0"/>
              <a:t> завод медицинских препаратов», </a:t>
            </a:r>
            <a:endParaRPr lang="ru-RU" sz="1100" dirty="0" smtClean="0"/>
          </a:p>
          <a:p>
            <a:r>
              <a:rPr lang="ru-RU" sz="1100" dirty="0" smtClean="0"/>
              <a:t>Республика </a:t>
            </a:r>
            <a:r>
              <a:rPr lang="ru-RU" sz="1100" dirty="0"/>
              <a:t>Беларусь, Минская обл., г. Борисов</a:t>
            </a:r>
            <a:r>
              <a:rPr lang="ru-RU" sz="1100" dirty="0" smtClean="0"/>
              <a:t>,</a:t>
            </a:r>
          </a:p>
          <a:p>
            <a:r>
              <a:rPr lang="ru-RU" sz="1100" dirty="0" smtClean="0"/>
              <a:t>ул</a:t>
            </a:r>
            <a:r>
              <a:rPr lang="ru-RU" sz="1100" dirty="0"/>
              <a:t>. Чапаева, 64, тел/факс +375(177) 767196, 731156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2742" y="281091"/>
            <a:ext cx="9317038" cy="2485257"/>
          </a:xfrm>
        </p:spPr>
        <p:txBody>
          <a:bodyPr>
            <a:normAutofit fontScale="90000"/>
          </a:bodyPr>
          <a:lstStyle/>
          <a:p>
            <a:r>
              <a:rPr lang="ru-RU" sz="2200" cap="none" dirty="0" smtClean="0"/>
              <a:t>Самая важная цель лечения при сильных болевых ощущениях – быстро и надежно снять боль. Помогают достичь этой цели разные препараты из </a:t>
            </a:r>
            <a:r>
              <a:rPr lang="ru-RU" sz="2200" cap="none" dirty="0"/>
              <a:t>группы нестероидные противовоспалительные </a:t>
            </a:r>
            <a:r>
              <a:rPr lang="ru-RU" sz="2200" cap="none" dirty="0" smtClean="0"/>
              <a:t>препараты</a:t>
            </a:r>
            <a:r>
              <a:rPr lang="ru-RU" sz="2200" cap="none" dirty="0"/>
              <a:t> </a:t>
            </a:r>
            <a:r>
              <a:rPr lang="ru-RU" sz="2200" cap="none" dirty="0" smtClean="0"/>
              <a:t>(НПВП). Но в случае острой боли, когда требуется быстрое обезболивание, стоить обратить внимание на </a:t>
            </a:r>
            <a:r>
              <a:rPr lang="ru-RU" sz="2200" cap="none" dirty="0" err="1" smtClean="0"/>
              <a:t>ДЕКСкетопрофен</a:t>
            </a:r>
            <a:r>
              <a:rPr lang="ru-RU" sz="2200" cap="none" dirty="0" smtClean="0"/>
              <a:t> раствор для внутримышечного и внутривенного введения 25 мг</a:t>
            </a:r>
            <a:r>
              <a:rPr lang="en-US" sz="2200" cap="none" dirty="0" smtClean="0"/>
              <a:t>/</a:t>
            </a:r>
            <a:r>
              <a:rPr lang="ru-RU" sz="2200" cap="none" dirty="0" smtClean="0"/>
              <a:t>мл.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51800" y="3183873"/>
            <a:ext cx="8555723" cy="238354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cap="none" dirty="0" err="1" smtClean="0"/>
              <a:t>ДЕКСкетопрофен</a:t>
            </a:r>
            <a:r>
              <a:rPr lang="ru-RU" sz="2000" cap="none" dirty="0" smtClean="0"/>
              <a:t> подходит для обезболивания различной локализации и типа, обладает хорошей  анальгетической активностью и переносимостью. Исследования эффективности с другими НПВП показали, что данный препарат более эффективен для снятия боли и обладает более быстрым началом действия и меньшим количеством побочных реакций, чем другие нестероидные противовоспалительные препараты.  </a:t>
            </a:r>
            <a:endParaRPr lang="ru-RU" sz="2000" cap="none" dirty="0"/>
          </a:p>
        </p:txBody>
      </p:sp>
    </p:spTree>
    <p:extLst>
      <p:ext uri="{BB962C8B-B14F-4D97-AF65-F5344CB8AC3E}">
        <p14:creationId xmlns:p14="http://schemas.microsoft.com/office/powerpoint/2010/main" val="31819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E44B22"/>
            </a:gs>
            <a:gs pos="46000">
              <a:srgbClr val="55544C"/>
            </a:gs>
            <a:gs pos="57000">
              <a:schemeClr val="accent6">
                <a:lumMod val="97000"/>
                <a:lumOff val="3000"/>
              </a:schemeClr>
            </a:gs>
            <a:gs pos="65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5612" y="-90478"/>
            <a:ext cx="8534400" cy="1507067"/>
          </a:xfrm>
          <a:noFill/>
          <a:ln>
            <a:noFill/>
          </a:ln>
          <a:effectLst>
            <a:glow>
              <a:schemeClr val="tx1">
                <a:lumMod val="95000"/>
                <a:alpha val="0"/>
              </a:schemeClr>
            </a:glow>
            <a:reflection stA="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</a:bodyPr>
          <a:lstStyle/>
          <a:p>
            <a:r>
              <a:rPr lang="ru-RU" sz="4400" b="1" cap="none" dirty="0" err="1" smtClean="0">
                <a:ln w="3175" cmpd="sng">
                  <a:solidFill>
                    <a:srgbClr val="7141F9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ea typeface="Segoe UI Emoji" panose="020B0502040204020203" pitchFamily="34" charset="0"/>
              </a:rPr>
              <a:t>ДЕКСкетопрофен</a:t>
            </a:r>
            <a:endParaRPr lang="ru-RU" sz="4400" b="1" cap="none" dirty="0">
              <a:ln w="3175" cmpd="sng">
                <a:solidFill>
                  <a:srgbClr val="7141F9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ea typeface="Segoe UI Emoji" panose="020B0502040204020203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522349137"/>
              </p:ext>
            </p:extLst>
          </p:nvPr>
        </p:nvGraphicFramePr>
        <p:xfrm>
          <a:off x="8039100" y="1890512"/>
          <a:ext cx="3433010" cy="420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1657350"/>
            <a:ext cx="4807825" cy="4240530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69545" y="5642837"/>
            <a:ext cx="4528235" cy="1007049"/>
            <a:chOff x="1543822" y="3544345"/>
            <a:chExt cx="2321059" cy="6618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543822" y="3544345"/>
              <a:ext cx="2321059" cy="66188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543822" y="3576656"/>
              <a:ext cx="2288748" cy="5972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2391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bg1"/>
                  </a:solidFill>
                </a:rPr>
                <a:t>Раствор для внутривенного и внутримышечного введения</a:t>
              </a:r>
              <a:r>
                <a:rPr lang="en-US" sz="1400" b="1" kern="1200" dirty="0" smtClean="0">
                  <a:solidFill>
                    <a:schemeClr val="bg1"/>
                  </a:solidFill>
                </a:rPr>
                <a:t>/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концентрат для приготовления раствора для </a:t>
              </a:r>
              <a:r>
                <a:rPr lang="ru-RU" sz="1400" b="1" dirty="0" err="1" smtClean="0">
                  <a:solidFill>
                    <a:schemeClr val="bg1"/>
                  </a:solidFill>
                </a:rPr>
                <a:t>инфузий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 25мг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/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мл</a:t>
              </a:r>
              <a:endParaRPr lang="ru-RU" sz="1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50812" y="13083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Симптоматическое лечение острого болевого синдрома средней и выраженной интенсивности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199791" y="2145628"/>
            <a:ext cx="2538700" cy="661884"/>
            <a:chOff x="1429202" y="3544345"/>
            <a:chExt cx="2435679" cy="6618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682248" y="3544345"/>
              <a:ext cx="2182633" cy="66188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1429202" y="3576656"/>
              <a:ext cx="2403368" cy="5972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2391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bg1"/>
                  </a:solidFill>
                </a:rPr>
                <a:t>При послеоперационной боли </a:t>
              </a:r>
              <a:endParaRPr lang="ru-RU" sz="14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097780" y="3513379"/>
            <a:ext cx="2319406" cy="661884"/>
            <a:chOff x="1524006" y="3544345"/>
            <a:chExt cx="2308565" cy="6618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888056" y="3544345"/>
              <a:ext cx="1944515" cy="66188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1524006" y="3576656"/>
              <a:ext cx="2308564" cy="5972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2391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bg1"/>
                  </a:solidFill>
                </a:rPr>
                <a:t>Боли в пояснице</a:t>
              </a:r>
              <a:endParaRPr lang="ru-RU" sz="16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544556" y="4812322"/>
            <a:ext cx="2435678" cy="661884"/>
            <a:chOff x="1429202" y="3544345"/>
            <a:chExt cx="2435678" cy="6618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803797" y="3544345"/>
              <a:ext cx="2061083" cy="661884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1429202" y="3576656"/>
              <a:ext cx="2403368" cy="5972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2391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bg1"/>
                  </a:solidFill>
                </a:rPr>
                <a:t>Почечной колике</a:t>
              </a:r>
              <a:endParaRPr lang="ru-RU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5942012" y="4476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Фармакотерапевтическая группа: нестероидные противовоспалительные и противоревматические препараты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21" y="6246826"/>
            <a:ext cx="2177561" cy="5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E44B22"/>
            </a:gs>
            <a:gs pos="46000">
              <a:srgbClr val="55544C"/>
            </a:gs>
            <a:gs pos="57000">
              <a:schemeClr val="accent6">
                <a:lumMod val="97000"/>
                <a:lumOff val="3000"/>
              </a:schemeClr>
            </a:gs>
            <a:gs pos="65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205" y="3157972"/>
            <a:ext cx="4602480" cy="4027941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282153" y="268757"/>
            <a:ext cx="4244126" cy="876789"/>
            <a:chOff x="1692431" y="3544343"/>
            <a:chExt cx="2109780" cy="62957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887405" y="3544343"/>
              <a:ext cx="1914806" cy="629507"/>
            </a:xfrm>
            <a:prstGeom prst="roundRect">
              <a:avLst/>
            </a:prstGeom>
            <a:ln>
              <a:solidFill>
                <a:schemeClr val="tx1"/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692431" y="3544344"/>
              <a:ext cx="2109780" cy="6295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2391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 smtClean="0">
                  <a:solidFill>
                    <a:schemeClr val="bg1"/>
                  </a:solidFill>
                </a:rPr>
                <a:t>Способ применения и дозы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79392726"/>
              </p:ext>
            </p:extLst>
          </p:nvPr>
        </p:nvGraphicFramePr>
        <p:xfrm>
          <a:off x="131975" y="1169508"/>
          <a:ext cx="6096000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21" y="6246826"/>
            <a:ext cx="2177561" cy="519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6370" y="80010"/>
            <a:ext cx="3036570" cy="769984"/>
          </a:xfrm>
        </p:spPr>
        <p:txBody>
          <a:bodyPr>
            <a:normAutofit/>
          </a:bodyPr>
          <a:lstStyle/>
          <a:p>
            <a:r>
              <a:rPr lang="ru-RU" sz="1100" b="1" dirty="0" smtClean="0"/>
              <a:t>Применять по назначению врача.</a:t>
            </a:r>
            <a:br>
              <a:rPr lang="ru-RU" sz="1100" b="1" dirty="0" smtClean="0"/>
            </a:br>
            <a:r>
              <a:rPr lang="ru-RU" sz="1100" b="1" dirty="0" smtClean="0"/>
              <a:t>Отпуск из аптек: по рецепту</a:t>
            </a:r>
            <a:endParaRPr lang="ru-RU" sz="11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59" y="-90580"/>
            <a:ext cx="5712391" cy="494368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37461287"/>
              </p:ext>
            </p:extLst>
          </p:nvPr>
        </p:nvGraphicFramePr>
        <p:xfrm>
          <a:off x="141076" y="5182947"/>
          <a:ext cx="4526279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8895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E44B22"/>
            </a:gs>
            <a:gs pos="46000">
              <a:srgbClr val="55544C"/>
            </a:gs>
            <a:gs pos="57000">
              <a:schemeClr val="accent6">
                <a:lumMod val="97000"/>
                <a:lumOff val="3000"/>
              </a:schemeClr>
            </a:gs>
            <a:gs pos="65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521" y="6246826"/>
            <a:ext cx="2177561" cy="519120"/>
          </a:xfrm>
          <a:prstGeom prst="rect">
            <a:avLst/>
          </a:prstGeom>
        </p:spPr>
      </p:pic>
      <p:sp>
        <p:nvSpPr>
          <p:cNvPr id="11" name="Объект 14"/>
          <p:cNvSpPr txBox="1">
            <a:spLocks/>
          </p:cNvSpPr>
          <p:nvPr/>
        </p:nvSpPr>
        <p:spPr>
          <a:xfrm>
            <a:off x="163370" y="274321"/>
            <a:ext cx="5984112" cy="60222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ru-RU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en-US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ВКЛЮЧЕН </a:t>
            </a:r>
            <a:r>
              <a:rPr lang="ru-RU" sz="26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В:</a:t>
            </a:r>
            <a:endParaRPr lang="en-US" sz="2600" b="1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sz="2400" b="1" dirty="0" smtClean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обязательного наличия в аптеках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</a:t>
            </a:r>
            <a:r>
              <a:rPr lang="ru-RU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Поставновление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МЗ РБ №26 от 30.03.2021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Республиканский формуляр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МЗ РБ №33 от 08.04.2021</a:t>
            </a:r>
          </a:p>
          <a:p>
            <a:endParaRPr lang="ru-RU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b="1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186" y="3126583"/>
            <a:ext cx="4080814" cy="373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1831</TotalTime>
  <Words>662</Words>
  <Application>Microsoft Office PowerPoint</Application>
  <PresentationFormat>Широкоэкранный</PresentationFormat>
  <Paragraphs>65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Segoe UI Emoji</vt:lpstr>
      <vt:lpstr>Segoe UI Light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Самая важная цель лечения при сильных болевых ощущениях – быстро и надежно снять боль. Помогают достичь этой цели разные препараты из группы нестероидные противовоспалительные препараты (НПВП). Но в случае острой боли, когда требуется быстрое обезболивание, стоить обратить внимание на ДЕКСкетопрофен раствор для внутримышечного и внутривенного введения 25 мг/мл.  </vt:lpstr>
      <vt:lpstr>ДЕКСкетопрофен</vt:lpstr>
      <vt:lpstr>Применять по назначению врача. Отпуск из аптек: по рецепту</vt:lpstr>
      <vt:lpstr>Презентация PowerPoint</vt:lpstr>
      <vt:lpstr>Презентация PowerPoint</vt:lpstr>
      <vt:lpstr>Презентация PowerPoint</vt:lpstr>
      <vt:lpstr>ЖИЗНЬ БЕЗ БОЛИ</vt:lpstr>
      <vt:lpstr>  Спасибо за внимание !              www.borimed.com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Пономарев Антон Сергеевич</dc:creator>
  <cp:lastModifiedBy>Пономарев Антон Сергеевич</cp:lastModifiedBy>
  <cp:revision>77</cp:revision>
  <cp:lastPrinted>2021-09-16T08:18:03Z</cp:lastPrinted>
  <dcterms:created xsi:type="dcterms:W3CDTF">2021-09-16T06:00:06Z</dcterms:created>
  <dcterms:modified xsi:type="dcterms:W3CDTF">2021-11-24T05:38:15Z</dcterms:modified>
</cp:coreProperties>
</file>