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2" r:id="rId3"/>
    <p:sldId id="266" r:id="rId4"/>
    <p:sldId id="267" r:id="rId5"/>
    <p:sldId id="273" r:id="rId6"/>
    <p:sldId id="274" r:id="rId7"/>
    <p:sldId id="268" r:id="rId8"/>
    <p:sldId id="269" r:id="rId9"/>
    <p:sldId id="270" r:id="rId10"/>
    <p:sldId id="275" r:id="rId11"/>
    <p:sldId id="271" r:id="rId12"/>
    <p:sldId id="259" r:id="rId13"/>
    <p:sldId id="260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нтонова Кристина Геннадьевн" initials="АКГ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480"/>
    <a:srgbClr val="008080"/>
    <a:srgbClr val="009999"/>
    <a:srgbClr val="2E2C2D"/>
    <a:srgbClr val="47627F"/>
    <a:srgbClr val="04105A"/>
    <a:srgbClr val="ED613E"/>
    <a:srgbClr val="BF3C48"/>
    <a:srgbClr val="856E45"/>
    <a:srgbClr val="6F2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462" autoAdjust="0"/>
  </p:normalViewPr>
  <p:slideViewPr>
    <p:cSldViewPr snapToGrid="0">
      <p:cViewPr>
        <p:scale>
          <a:sx n="75" d="100"/>
          <a:sy n="75" d="100"/>
        </p:scale>
        <p:origin x="-75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2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tonova\&#1055;&#1083;&#1072;&#1085;%20&#1084;&#1072;&#1088;&#1082;&#1077;&#1090;&#1080;&#1085;&#1075;&#1072;\&#1052;&#1077;&#1090;&#1092;&#1086;&#1088;&#1084;&#1080;&#1085;%20&#1051;&#1086;&#1085;&#1075;\&#1076;&#1083;&#1103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66"/>
              </a:solidFill>
            </c:spPr>
          </c:dPt>
          <c:dPt>
            <c:idx val="1"/>
            <c:bubble3D val="0"/>
            <c:spPr>
              <a:solidFill>
                <a:srgbClr val="008080"/>
              </a:solidFill>
            </c:spPr>
          </c:dPt>
          <c:dPt>
            <c:idx val="2"/>
            <c:bubble3D val="0"/>
            <c:spPr>
              <a:solidFill>
                <a:srgbClr val="FFCC66"/>
              </a:solidFill>
            </c:spPr>
          </c:dPt>
          <c:dLbls>
            <c:dLbl>
              <c:idx val="0"/>
              <c:layout>
                <c:manualLayout>
                  <c:x val="9.4758311461067682E-2"/>
                  <c:y val="3.4343665902521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6432232547315063E-2"/>
                  <c:y val="-0.24819984866068071"/>
                </c:manualLayout>
              </c:layout>
              <c:tx>
                <c:rich>
                  <a:bodyPr/>
                  <a:lstStyle/>
                  <a:p>
                    <a:r>
                      <a:rPr lang="ru-RU" sz="1400" b="1">
                        <a:solidFill>
                          <a:schemeClr val="bg1"/>
                        </a:solidFill>
                      </a:rPr>
                      <a:t>СД 2 типа
94%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323235042578673"/>
                  <c:y val="3.72855119316969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30988451443569653"/>
                  <c:y val="0.1493055555555555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СД 1 типа</c:v>
                </c:pt>
                <c:pt idx="1">
                  <c:v>СД 2 типа</c:v>
                </c:pt>
                <c:pt idx="2">
                  <c:v>Другие виды диабета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17475</c:v>
                </c:pt>
                <c:pt idx="1">
                  <c:v>299597</c:v>
                </c:pt>
                <c:pt idx="2">
                  <c:v>2684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3094A-0700-4591-8EAD-D2D5246D87C2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EFBBB-DAAE-4E27-9B82-7B6632DA06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054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Согласно данным</a:t>
            </a:r>
            <a:r>
              <a:rPr lang="ru-RU" baseline="0" dirty="0" smtClean="0"/>
              <a:t> Международной Федерации Диабета, 20 лет назад количество людей с диагнозом «сахарный диабет» во всем мире не превышало 30 миллионов. Сегодня число пациентов с СД составляет 415 миллионов, а к 2025 году увеличится до 550 миллионов человек.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В РБ:</a:t>
            </a:r>
          </a:p>
          <a:p>
            <a:r>
              <a:rPr lang="ru-RU" baseline="0" dirty="0" smtClean="0"/>
              <a:t>СД 1 типа – 17 475 чел. (из них – 2 139 детей)</a:t>
            </a:r>
          </a:p>
          <a:p>
            <a:r>
              <a:rPr lang="ru-RU" baseline="0" dirty="0" smtClean="0"/>
              <a:t>СД 2 типа – 299 597 чел.</a:t>
            </a:r>
          </a:p>
          <a:p>
            <a:r>
              <a:rPr lang="ru-RU" dirty="0" err="1" smtClean="0"/>
              <a:t>Гестационный</a:t>
            </a:r>
            <a:r>
              <a:rPr lang="ru-RU" dirty="0" smtClean="0"/>
              <a:t> СД – 357 чел.</a:t>
            </a:r>
          </a:p>
          <a:p>
            <a:r>
              <a:rPr lang="ru-RU" dirty="0" smtClean="0"/>
              <a:t>Другие</a:t>
            </a:r>
            <a:r>
              <a:rPr lang="ru-RU" baseline="0" dirty="0" smtClean="0"/>
              <a:t> </a:t>
            </a:r>
            <a:r>
              <a:rPr lang="ru-RU" dirty="0" smtClean="0"/>
              <a:t>специфические типы</a:t>
            </a:r>
            <a:r>
              <a:rPr lang="ru-RU" baseline="0" dirty="0" smtClean="0"/>
              <a:t> диабета – 2 327 чел.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Неактивные компоненты Метформин Лонг могут выделяться в неизмененном виде 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через кишечник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это официально прописано в инструкции, в т.ч. и у оригинала.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согласованном алгоритме Американской и Европейской диабетических ассоциаций (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2018 г. настоятельно рекомендуется использовать метформин в качестве средства первой линии (при отсутствии противопоказаний или непереносимости), сразу при постановке диагноза СД 2-го типа, в дополнение к коррекции образа жизни (диетические рекомендации и физические упражнения).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2019 г. Американская диабетическая ассоциация выпустила новые рекомендации, согласно которым метформин остается самым предпочтительным лекарственным средством для старта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сахароснижающей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терапии у пациентов с СД 2-го типа (уровень доказательности 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Новая лекарственная форма метформина – пролонгированного действия – создана для обеспечения пролонгированного высвобождения препарата с целью улучшить переносимость и обеспечить продленное действие препарата.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Дизайн новой лекарственной формы был создан для обеспечения пролонгированного высвобождения препарата с целью улучшить переносимость и обеспечить продленное действие препарата.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Метформин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содержится в гранулах гидрофильного полимерного матрикса внутренней фазы, которые распределены внутри наружного полимерного матрикса.</a:t>
            </a: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 попадания в желудок верхний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гелевый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слой впитывает влагу и набухает, в то время как гранулы, содержащие активное вещество, постепенно диффундируют через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гелевый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барьер, что обеспечивает дозированное высвобождение препарата в верхние отделы кишечника.</a:t>
            </a: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Однако следует иметь в виду и предупреждать пациента, что неактивная часть таблетки метформина замедленного высвобождения выводится в неизмененном виде. Иначе это может привести к ошибочным выводам и немотивированному отказу от использования данной лекарственной формы.</a:t>
            </a: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Сравнение эффективности, безопасности и переносимости метформина быстрого высвобождения с метформином пролонгированного действия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Глюкофаж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Лонг) было проведено в 24-недельном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рандомизированном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двойном слепом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плацебоконтролируемом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исследовании в 85 центрах США.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Повышение толерантности к метформину с модифицированным высвобождением (пролонгированного действия), прежде всего, связано с более длительным высвобождением активного вещества в верхних отделах пищеварительного тракта, и соответственно, более медленной абсорбцией препарата.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Метформин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модифицированным высвобождением (пролонгированного действия), обладая преимуществами обычной формы препарата, лишен значительной части его недостатков. На фоне его приема отмечаются снижение частоты побочных эффектов со стороны ЖКТ и улучшение приверженности лечению.</a:t>
            </a:r>
            <a:endParaRPr lang="ru-RU" dirty="0" smtClean="0"/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Сахароснижающий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эффект метформина с модифицированным высвобождением сравним с таковым у метформина немедленного высвобождения.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Оригинальный препарат –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Глюкофаж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Лонг, в РБ не продается, БЗМП – первый в Беларуси производитель метформина с модифицированным действием.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EFBBB-DAAE-4E27-9B82-7B6632DA06B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683" y="2730500"/>
            <a:ext cx="8210006" cy="1612900"/>
          </a:xfrm>
        </p:spPr>
        <p:txBody>
          <a:bodyPr>
            <a:noAutofit/>
          </a:bodyPr>
          <a:lstStyle/>
          <a:p>
            <a:r>
              <a:rPr lang="ru-RU" sz="4200" b="1" dirty="0" smtClean="0">
                <a:solidFill>
                  <a:srgbClr val="008080"/>
                </a:solidFill>
              </a:rPr>
              <a:t>Метформин Лонг</a:t>
            </a:r>
            <a:r>
              <a:rPr lang="ru-RU" sz="4200" b="1" dirty="0" smtClean="0"/>
              <a:t> </a:t>
            </a:r>
            <a:r>
              <a:rPr lang="ru-RU" sz="3600" dirty="0" smtClean="0"/>
              <a:t>– первый в Беларуси</a:t>
            </a:r>
            <a:br>
              <a:rPr lang="ru-RU" sz="3600" dirty="0" smtClean="0"/>
            </a:br>
            <a:r>
              <a:rPr lang="ru-RU" sz="3600" dirty="0" smtClean="0"/>
              <a:t>метформин с модифицированным высвобождением</a:t>
            </a:r>
            <a:endParaRPr lang="en-US" sz="42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2020" y="5708468"/>
            <a:ext cx="5427617" cy="45720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1F5480"/>
                </a:solidFill>
              </a:rPr>
              <a:t>КОНТРОЛЬ НАД ДИАБЕТОМ 24/7</a:t>
            </a:r>
            <a:endParaRPr lang="ru-RU" sz="2800" dirty="0">
              <a:solidFill>
                <a:srgbClr val="1F5480"/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8373292" y="5982789"/>
          <a:ext cx="658748" cy="67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r:id="rId3" imgW="561960" imgH="568440" progId="">
                  <p:embed/>
                </p:oleObj>
              </mc:Choice>
              <mc:Fallback>
                <p:oleObj r:id="rId3" imgW="561960" imgH="5684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3292" y="5982789"/>
                        <a:ext cx="658748" cy="67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761" y="5334363"/>
            <a:ext cx="8464730" cy="545737"/>
          </a:xfrm>
        </p:spPr>
        <p:txBody>
          <a:bodyPr>
            <a:noAutofit/>
          </a:bodyPr>
          <a:lstStyle/>
          <a:p>
            <a:r>
              <a:rPr lang="ru-RU" sz="1800" dirty="0" smtClean="0"/>
              <a:t>Референтное лекарственное средство: ГЛЮКОФАЖ ЛОНГ, таблетки пролонгированного действия 1000 мг, производства Мерк </a:t>
            </a:r>
            <a:r>
              <a:rPr lang="ru-RU" sz="1800" dirty="0" err="1" smtClean="0"/>
              <a:t>Сантэ</a:t>
            </a:r>
            <a:r>
              <a:rPr lang="ru-RU" sz="1800" dirty="0" smtClean="0"/>
              <a:t> </a:t>
            </a:r>
            <a:r>
              <a:rPr lang="ru-RU" sz="1800" dirty="0" err="1" smtClean="0"/>
              <a:t>с.а.с</a:t>
            </a:r>
            <a:r>
              <a:rPr lang="ru-RU" sz="1800" dirty="0" smtClean="0"/>
              <a:t>., Франция</a:t>
            </a:r>
            <a:endParaRPr lang="en-US" sz="1800" b="1" dirty="0">
              <a:solidFill>
                <a:srgbClr val="1F5480"/>
              </a:solidFill>
            </a:endParaRPr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57163" y="5983288"/>
          <a:ext cx="6572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r:id="rId4" imgW="561960" imgH="568440" progId="">
                  <p:embed/>
                </p:oleObj>
              </mc:Choice>
              <mc:Fallback>
                <p:oleObj r:id="rId4" imgW="561960" imgH="5684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5983288"/>
                        <a:ext cx="6572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17520" y="287384"/>
            <a:ext cx="58652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err="1" smtClean="0">
                <a:solidFill>
                  <a:srgbClr val="1F5480"/>
                </a:solidFill>
              </a:rPr>
              <a:t>Биоэквивалентные</a:t>
            </a:r>
            <a:r>
              <a:rPr lang="ru-RU" sz="2800" b="1" dirty="0" smtClean="0">
                <a:solidFill>
                  <a:srgbClr val="1F5480"/>
                </a:solidFill>
              </a:rPr>
              <a:t> испытания</a:t>
            </a:r>
          </a:p>
          <a:p>
            <a:pPr algn="r"/>
            <a:r>
              <a:rPr lang="ru-RU" sz="2800" b="1" dirty="0" smtClean="0">
                <a:solidFill>
                  <a:srgbClr val="1F5480"/>
                </a:solidFill>
              </a:rPr>
              <a:t>Метформин Лонг 1000</a:t>
            </a:r>
            <a:endParaRPr lang="ru-RU" sz="28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636661" y="2336800"/>
            <a:ext cx="203743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 –</a:t>
            </a: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6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Глюкофаж</a:t>
            </a: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Лонг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ru-RU" sz="1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Метформин Лонг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454" y="1536701"/>
            <a:ext cx="5740046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812800" y="6210300"/>
            <a:ext cx="6248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+mj-lt"/>
              </a:rPr>
              <a:t>Исследование проводилось УЗ «Национальная антидопинговая лаборатория»</a:t>
            </a:r>
            <a:endParaRPr lang="ru-RU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685538" y="271781"/>
            <a:ext cx="51598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  <a:tab pos="269875" algn="l"/>
              </a:tabLst>
            </a:pPr>
            <a:r>
              <a:rPr lang="ru-RU" sz="2800" b="1" dirty="0" smtClean="0">
                <a:solidFill>
                  <a:srgbClr val="1F5480"/>
                </a:solidFill>
                <a:cs typeface="Times New Roman" pitchFamily="18" charset="0"/>
              </a:rPr>
              <a:t>Способ применения и дозы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1F5480"/>
              </a:solidFill>
              <a:effectLst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5189" y="1089257"/>
            <a:ext cx="83602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Рекомендуемая начальная доза – 1 таблетка Метформин Лонг 500 в сутки.</a:t>
            </a:r>
            <a:endParaRPr lang="ru-RU" sz="1600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5237" y="1472673"/>
            <a:ext cx="84386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Через 10-15 дней проведенного лечения дозу необходимо откорректировать в соответствии с результатами измерений уровня глюкозы в сыворотке крови.  Максимальная рекомендованная  доза – 4 таблетки Метформин Лонг 500 в сутки (2000 мг).</a:t>
            </a:r>
            <a:endParaRPr lang="ru-RU" sz="1600" dirty="0"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9929" y="2283957"/>
            <a:ext cx="83994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Дозу лекарственного средства рекомендуется принимать 1 раз в сутки во время еды вечером. Таблетки проглатывают целиком, не разжевывая.</a:t>
            </a:r>
            <a:endParaRPr lang="ru-RU" sz="1600" dirty="0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6260" y="2863237"/>
            <a:ext cx="832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Для пациентов, которые уже принимают метформин, начальная доза Метформин Лонг должна быть эквивалентна дозе таблеток с немедленным высвобождением. </a:t>
            </a:r>
            <a:endParaRPr lang="ru-RU" sz="1600" dirty="0">
              <a:latin typeface="+mj-lt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71475" y="3451451"/>
            <a:ext cx="83732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tabLst>
                <a:tab pos="2698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Метформин Лонг 750 и Метформин Лонг 1000 предназначены для пациентов, которые уже получают метформин в таблетках с немедленным высвобождением. </a:t>
            </a:r>
            <a:r>
              <a:rPr lang="ru-RU" sz="1600" dirty="0" smtClean="0">
                <a:latin typeface="+mj-lt"/>
              </a:rPr>
              <a:t>Дозы Метформин Лонг 750 или Метформин Лонг 1000 должны быть эквивалентны суточной дозе метформина таблеток с немедленным высвобождением.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6556" y="5131302"/>
            <a:ext cx="832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Для достижения лучшего контроля за уровнем глюкозы в крови метформин и инсулин можно применять в виде комбинированной терапии.</a:t>
            </a:r>
            <a:endParaRPr lang="ru-RU" sz="1600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2970" y="4532858"/>
            <a:ext cx="83210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Пожилым пациентам и пациентам со сниженной функцией почек дозу корректируют на основании оценки почечной функции.</a:t>
            </a:r>
            <a:endParaRPr lang="ru-RU" sz="1600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4180" y="5737443"/>
            <a:ext cx="812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>
                <a:latin typeface="+mj-lt"/>
              </a:rPr>
              <a:t>  Необходимо предупредить пациента, что неактивные компоненты таблетки могут выделяться в неизмененном виде через кишечник, что не влияет на терапевтическую активность препарата.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177" y="2573383"/>
            <a:ext cx="7799832" cy="187251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8080"/>
                </a:solidFill>
              </a:rPr>
              <a:t>Метформин Лонг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1F5480"/>
                </a:solidFill>
              </a:rPr>
              <a:t>– </a:t>
            </a:r>
            <a:r>
              <a:rPr lang="ru-RU" sz="4000" b="1" dirty="0" smtClean="0">
                <a:solidFill>
                  <a:srgbClr val="1F5480"/>
                </a:solidFill>
              </a:rPr>
              <a:t>эффективный контроль уровня глюкозы в крови в течение суток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1F548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6022" y="5596737"/>
            <a:ext cx="4992624" cy="804064"/>
          </a:xfrm>
        </p:spPr>
        <p:txBody>
          <a:bodyPr/>
          <a:lstStyle/>
          <a:p>
            <a:endParaRPr lang="en-US" dirty="0">
              <a:solidFill>
                <a:srgbClr val="1F5480"/>
              </a:solidFill>
            </a:endParaRPr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7442200" y="5130799"/>
          <a:ext cx="1441857" cy="147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r:id="rId3" imgW="561960" imgH="568440" progId="">
                  <p:embed/>
                </p:oleObj>
              </mc:Choice>
              <mc:Fallback>
                <p:oleObj r:id="rId3" imgW="561960" imgH="5684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5130799"/>
                        <a:ext cx="1441857" cy="14732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9300" y="1655763"/>
            <a:ext cx="7772400" cy="2387600"/>
          </a:xfrm>
        </p:spPr>
        <p:txBody>
          <a:bodyPr/>
          <a:lstStyle/>
          <a:p>
            <a:r>
              <a:rPr lang="ru-RU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8080"/>
                </a:solidFill>
                <a:latin typeface="+mn-lt"/>
              </a:rPr>
              <a:t>Спасибо за внимание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8080"/>
              </a:solidFill>
              <a:latin typeface="+mn-lt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b="1" dirty="0" smtClean="0">
                <a:solidFill>
                  <a:srgbClr val="1F5480"/>
                </a:solidFill>
              </a:rPr>
              <a:t/>
            </a:r>
            <a:br>
              <a:rPr lang="ru-RU" b="1" dirty="0" smtClean="0">
                <a:solidFill>
                  <a:srgbClr val="1F5480"/>
                </a:solidFill>
              </a:rPr>
            </a:br>
            <a:endParaRPr lang="en-US" dirty="0">
              <a:solidFill>
                <a:srgbClr val="1F548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471748" y="2360022"/>
            <a:ext cx="1828800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968241" y="2342606"/>
            <a:ext cx="1828800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56906" y="2664823"/>
            <a:ext cx="1101630" cy="35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2000г.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596644" y="2660467"/>
            <a:ext cx="1101630" cy="35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2018г.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44941" y="2747555"/>
            <a:ext cx="1101630" cy="35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2025г.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1981201"/>
            <a:ext cx="2216327" cy="35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 млн. человек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65717" y="2016035"/>
            <a:ext cx="2181494" cy="35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415 млн.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человек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570621" y="1924595"/>
            <a:ext cx="2168430" cy="35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550 млн. человек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18013" y="1132115"/>
            <a:ext cx="8347166" cy="748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2200" dirty="0" smtClean="0">
                <a:latin typeface="+mj-lt"/>
              </a:rPr>
              <a:t>Согласно данным Международной Федерации Диабета количество людей с диагнозом «сахарный диабет» в мире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неуклонно растет: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31074" y="3389449"/>
            <a:ext cx="8374017" cy="869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54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54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В Республике Беларусь на 1 января 2018 года на диспансерном учете находилось 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319 756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пациентов с сахарным диабетом.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54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54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1593668" y="4245429"/>
          <a:ext cx="4885509" cy="237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/>
      <p:bldP spid="12" grpId="0"/>
      <p:bldP spid="13" grpId="0"/>
      <p:bldP spid="14" grpId="0"/>
      <p:bldP spid="15" grpId="0"/>
      <p:bldP spid="18" grpId="0"/>
      <p:bldGraphic spid="1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6" y="1567543"/>
            <a:ext cx="8268788" cy="364453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1F5480"/>
                </a:solidFill>
                <a:latin typeface="+mn-lt"/>
              </a:rPr>
              <a:t>Метформин – препарат первой линии для лечения СД 2-го типа:</a:t>
            </a:r>
            <a:r>
              <a:rPr lang="ru-RU" sz="2400" b="1" dirty="0" smtClean="0">
                <a:solidFill>
                  <a:srgbClr val="1F5480"/>
                </a:solidFill>
              </a:rPr>
              <a:t/>
            </a:r>
            <a:br>
              <a:rPr lang="ru-RU" sz="2400" b="1" dirty="0" smtClean="0">
                <a:solidFill>
                  <a:srgbClr val="1F5480"/>
                </a:solidFill>
              </a:rPr>
            </a:br>
            <a:r>
              <a:rPr lang="ru-RU" sz="2400" b="1" dirty="0" smtClean="0">
                <a:solidFill>
                  <a:srgbClr val="1F5480"/>
                </a:solidFill>
              </a:rPr>
              <a:t/>
            </a:r>
            <a:br>
              <a:rPr lang="ru-RU" sz="2400" b="1" dirty="0" smtClean="0">
                <a:solidFill>
                  <a:srgbClr val="1F5480"/>
                </a:solidFill>
              </a:rPr>
            </a:br>
            <a:r>
              <a:rPr lang="ru-RU" sz="2800" dirty="0" smtClean="0"/>
              <a:t>Согласованный алгоритм Американской и Европейской диабетических ассоциаций (</a:t>
            </a:r>
            <a:r>
              <a:rPr lang="en-US" sz="2800" dirty="0" smtClean="0"/>
              <a:t>ADA</a:t>
            </a:r>
            <a:r>
              <a:rPr lang="ru-RU" sz="2800" dirty="0" smtClean="0"/>
              <a:t>/</a:t>
            </a:r>
            <a:r>
              <a:rPr lang="en-US" sz="2800" dirty="0" smtClean="0"/>
              <a:t>EASD</a:t>
            </a:r>
            <a:r>
              <a:rPr lang="ru-RU" sz="2800" dirty="0" smtClean="0"/>
              <a:t>) 2018 года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Рекомендации Американской диабетической ассоциации 2019 года (уровень доказательности А)</a:t>
            </a:r>
            <a:endParaRPr lang="en-US" sz="2400" b="1" dirty="0">
              <a:solidFill>
                <a:srgbClr val="1F54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528355"/>
            <a:ext cx="8490857" cy="1214845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 Переносимость ограничена побочными эффектами со стороны желудочно-кишечного тракта, которые, по некоторым данным, развиваются почти у 25% пациентов, что приводит к прекращению приема препарата 5-10% больных.</a:t>
            </a:r>
            <a:endParaRPr lang="en-US" sz="2400" b="1" dirty="0">
              <a:solidFill>
                <a:srgbClr val="1F548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17520" y="287384"/>
            <a:ext cx="58652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1F5480"/>
                </a:solidFill>
              </a:rPr>
              <a:t>Метформин</a:t>
            </a:r>
          </a:p>
          <a:p>
            <a:pPr algn="r"/>
            <a:r>
              <a:rPr lang="ru-RU" sz="2800" b="1" dirty="0" smtClean="0">
                <a:solidFill>
                  <a:srgbClr val="1F5480"/>
                </a:solidFill>
              </a:rPr>
              <a:t>с немедленным высвобождением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9452" y="2956784"/>
            <a:ext cx="77201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/>
              <a:t>  </a:t>
            </a:r>
            <a:r>
              <a:rPr lang="ru-RU" sz="2200" dirty="0" smtClean="0">
                <a:latin typeface="+mj-lt"/>
              </a:rPr>
              <a:t>Дробление приема метформина в течение суток и большое количество таблеток при необходимости принимать и другие препараты для лечения сопутствующих заболеваний, создает дополнительные неудобства для пациентов.</a:t>
            </a:r>
            <a:endParaRPr lang="ru-RU" sz="22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640" y="4584450"/>
            <a:ext cx="803365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/>
              <a:t>  </a:t>
            </a:r>
            <a:r>
              <a:rPr lang="ru-RU" sz="2200" dirty="0" smtClean="0">
                <a:latin typeface="+mj-lt"/>
              </a:rPr>
              <a:t>Снижение приверженности к терапии метформином у некоторых пациентов ввиду недостаточно хорошей переносимости и необходимости приема более одного раза в сутки</a:t>
            </a:r>
            <a:endParaRPr lang="ru-RU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154" y="156754"/>
            <a:ext cx="7889965" cy="1233489"/>
          </a:xfrm>
        </p:spPr>
        <p:txBody>
          <a:bodyPr>
            <a:normAutofit/>
          </a:bodyPr>
          <a:lstStyle/>
          <a:p>
            <a:pPr lvl="0" algn="r">
              <a:lnSpc>
                <a:spcPct val="100000"/>
              </a:lnSpc>
            </a:pPr>
            <a:r>
              <a:rPr lang="ru-RU" sz="2800" b="1" dirty="0" smtClean="0">
                <a:solidFill>
                  <a:srgbClr val="1F5480"/>
                </a:solidFill>
                <a:latin typeface="+mn-lt"/>
              </a:rPr>
              <a:t>Метформин</a:t>
            </a:r>
            <a:br>
              <a:rPr lang="ru-RU" sz="2800" b="1" dirty="0" smtClean="0">
                <a:solidFill>
                  <a:srgbClr val="1F548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1F5480"/>
                </a:solidFill>
                <a:latin typeface="+mn-lt"/>
              </a:rPr>
              <a:t>с модифицированным высвобождением</a:t>
            </a:r>
            <a:endParaRPr lang="en-US" sz="2800" dirty="0">
              <a:solidFill>
                <a:srgbClr val="1F5480"/>
              </a:solidFill>
              <a:latin typeface="+mn-lt"/>
            </a:endParaRPr>
          </a:p>
        </p:txBody>
      </p:sp>
      <p:pic>
        <p:nvPicPr>
          <p:cNvPr id="6" name="Содержимое 5" descr="6.pn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98018" y="1676342"/>
            <a:ext cx="2647619" cy="1971429"/>
          </a:xfrm>
        </p:spPr>
      </p:pic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157163" y="5983288"/>
          <a:ext cx="6572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r:id="rId5" imgW="561960" imgH="568440" progId="">
                  <p:embed/>
                </p:oleObj>
              </mc:Choice>
              <mc:Fallback>
                <p:oleObj r:id="rId5" imgW="561960" imgH="5684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5983288"/>
                        <a:ext cx="6572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459921" y="3713483"/>
            <a:ext cx="3602628" cy="545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ru-RU" sz="1600" dirty="0" smtClean="0">
                <a:latin typeface="+mj-lt"/>
              </a:rPr>
              <a:t>Структура таблетки метформина пролонгированного высвобождения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69127" y="1724058"/>
            <a:ext cx="49628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Диффузионная система </a:t>
            </a:r>
            <a:r>
              <a:rPr lang="en-US" sz="2000" dirty="0" err="1" smtClean="0"/>
              <a:t>GelShield</a:t>
            </a:r>
            <a:r>
              <a:rPr lang="en-US" sz="2000" dirty="0" smtClean="0"/>
              <a:t> Diffusion System</a:t>
            </a:r>
            <a:r>
              <a:rPr lang="ru-RU" sz="2000" dirty="0" smtClean="0"/>
              <a:t> («гель внутри геля»)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5183" y="4452657"/>
            <a:ext cx="82208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</a:rPr>
              <a:t>Технология обеспечивает более ровный профиль действия с увеличением времени достижения максимальной концентрации (</a:t>
            </a:r>
            <a:r>
              <a:rPr lang="en-US" sz="2000" dirty="0" err="1" smtClean="0">
                <a:latin typeface="+mj-lt"/>
              </a:rPr>
              <a:t>TCmax</a:t>
            </a:r>
            <a:r>
              <a:rPr lang="en-US" sz="2000" dirty="0" smtClean="0">
                <a:latin typeface="+mj-lt"/>
              </a:rPr>
              <a:t>) </a:t>
            </a:r>
            <a:r>
              <a:rPr lang="ru-RU" sz="2000" dirty="0" smtClean="0">
                <a:latin typeface="+mj-lt"/>
              </a:rPr>
              <a:t>препарата в крови до 7 часов (</a:t>
            </a:r>
            <a:r>
              <a:rPr lang="en-US" sz="2000" dirty="0" smtClean="0">
                <a:latin typeface="+mj-lt"/>
              </a:rPr>
              <a:t>T</a:t>
            </a:r>
            <a:r>
              <a:rPr lang="ru-RU" sz="2000" dirty="0" smtClean="0">
                <a:latin typeface="+mj-lt"/>
              </a:rPr>
              <a:t>С</a:t>
            </a:r>
            <a:r>
              <a:rPr lang="en-US" sz="2000" dirty="0" smtClean="0">
                <a:latin typeface="+mj-lt"/>
              </a:rPr>
              <a:t>max </a:t>
            </a:r>
            <a:r>
              <a:rPr lang="ru-RU" sz="2000" dirty="0" smtClean="0">
                <a:latin typeface="+mj-lt"/>
              </a:rPr>
              <a:t>таблеток с обычным высвобождением составляет 2,5 часа).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281" y="190500"/>
            <a:ext cx="7437119" cy="818743"/>
          </a:xfrm>
        </p:spPr>
        <p:txBody>
          <a:bodyPr>
            <a:normAutofit fontScale="90000"/>
          </a:bodyPr>
          <a:lstStyle/>
          <a:p>
            <a:pPr lvl="0" algn="r">
              <a:lnSpc>
                <a:spcPct val="100000"/>
              </a:lnSpc>
            </a:pPr>
            <a:r>
              <a:rPr lang="ru-RU" sz="2400" b="1" dirty="0" smtClean="0">
                <a:solidFill>
                  <a:srgbClr val="1F5480"/>
                </a:solidFill>
                <a:latin typeface="+mn-lt"/>
              </a:rPr>
              <a:t>Побочные явления</a:t>
            </a:r>
            <a:br>
              <a:rPr lang="ru-RU" sz="2400" b="1" dirty="0" smtClean="0">
                <a:solidFill>
                  <a:srgbClr val="1F548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1F5480"/>
                </a:solidFill>
                <a:latin typeface="+mn-lt"/>
              </a:rPr>
              <a:t>при приеме метформина с модифицированным и немедленным высвобождением</a:t>
            </a:r>
            <a:endParaRPr lang="en-US" sz="2400" dirty="0">
              <a:solidFill>
                <a:srgbClr val="1F5480"/>
              </a:solidFill>
              <a:latin typeface="+mn-lt"/>
            </a:endParaRPr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157163" y="5983288"/>
          <a:ext cx="6572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5" r:id="rId4" imgW="561960" imgH="568440" progId="">
                  <p:embed/>
                </p:oleObj>
              </mc:Choice>
              <mc:Fallback>
                <p:oleObj r:id="rId4" imgW="561960" imgH="5684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5983288"/>
                        <a:ext cx="6572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Содержимое 10" descr="13098_2009_Article_45_Fig1_HTML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41711" y="1201782"/>
            <a:ext cx="6844225" cy="3028570"/>
          </a:xfrm>
        </p:spPr>
      </p:pic>
      <p:sp>
        <p:nvSpPr>
          <p:cNvPr id="12" name="Прямоугольник 11"/>
          <p:cNvSpPr/>
          <p:nvPr/>
        </p:nvSpPr>
        <p:spPr>
          <a:xfrm>
            <a:off x="363498" y="4757181"/>
            <a:ext cx="8479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Распределение желудочно-кишечных побочных явлений до и после перевода пациентов на прием метформина с модифицированным высвобождением по итогам 6-месячного исследования (по сравнению с метформином немедленного высвобождения). </a:t>
            </a:r>
            <a:r>
              <a:rPr lang="ru-RU" dirty="0" err="1" smtClean="0">
                <a:latin typeface="+mj-lt"/>
              </a:rPr>
              <a:t>р</a:t>
            </a:r>
            <a:r>
              <a:rPr lang="ru-RU" dirty="0" smtClean="0">
                <a:latin typeface="+mj-lt"/>
              </a:rPr>
              <a:t> = 0.013*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0700" y="4023752"/>
            <a:ext cx="808808" cy="27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j-lt"/>
              </a:rPr>
              <a:t>диарея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92400" y="4013818"/>
            <a:ext cx="8737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j-lt"/>
              </a:rPr>
              <a:t>тошнота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90186" y="4013818"/>
            <a:ext cx="6383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+mj-lt"/>
              </a:rPr>
              <a:t>изжога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423192" y="4023752"/>
            <a:ext cx="1119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+mj-lt"/>
              </a:rPr>
              <a:t>боли в животе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495800" y="4147353"/>
            <a:ext cx="943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j-lt"/>
              </a:rPr>
              <a:t>диарея</a:t>
            </a:r>
          </a:p>
          <a:p>
            <a:r>
              <a:rPr lang="ru-RU" sz="1200" dirty="0" smtClean="0">
                <a:latin typeface="+mj-lt"/>
              </a:rPr>
              <a:t>тошнота</a:t>
            </a:r>
          </a:p>
          <a:p>
            <a:r>
              <a:rPr lang="ru-RU" sz="1200" dirty="0" smtClean="0">
                <a:latin typeface="+mj-lt"/>
              </a:rPr>
              <a:t>рвота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17069" y="6137870"/>
            <a:ext cx="855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* Assessment of efficacy and tolerability of once-daily extended release </a:t>
            </a:r>
            <a:r>
              <a:rPr lang="en-US" sz="1200" dirty="0" err="1" smtClean="0"/>
              <a:t>metformin</a:t>
            </a:r>
            <a:r>
              <a:rPr lang="en-US" sz="1200" dirty="0" smtClean="0"/>
              <a:t> in patients with type 2 diabetes mellitus</a:t>
            </a:r>
            <a:r>
              <a:rPr lang="ru-RU" sz="1200" dirty="0" smtClean="0"/>
              <a:t>.</a:t>
            </a:r>
          </a:p>
          <a:p>
            <a:r>
              <a:rPr lang="en-US" sz="1200" dirty="0" smtClean="0"/>
              <a:t>Juliana Levy, Roberta A </a:t>
            </a:r>
            <a:r>
              <a:rPr lang="en-US" sz="1200" dirty="0" err="1" smtClean="0"/>
              <a:t>Cobas</a:t>
            </a:r>
            <a:r>
              <a:rPr lang="en-US" sz="1200" dirty="0" smtClean="0"/>
              <a:t>, Marilia B Gomes. </a:t>
            </a:r>
            <a:r>
              <a:rPr lang="en-US" sz="1200" i="1" dirty="0" err="1" smtClean="0"/>
              <a:t>Diabetology</a:t>
            </a:r>
            <a:r>
              <a:rPr lang="en-US" sz="1200" i="1" dirty="0" smtClean="0"/>
              <a:t> &amp; Metabolic Syndrome</a:t>
            </a:r>
            <a:r>
              <a:rPr lang="ru-RU" sz="1200" i="1" dirty="0" smtClean="0"/>
              <a:t> </a:t>
            </a:r>
            <a:r>
              <a:rPr lang="en-US" sz="1200" i="1" dirty="0" smtClean="0"/>
              <a:t>2010</a:t>
            </a:r>
            <a:r>
              <a:rPr lang="ru-RU" sz="1200" i="1" dirty="0" smtClean="0"/>
              <a:t> </a:t>
            </a:r>
            <a:r>
              <a:rPr lang="en-US" sz="1200" i="1" dirty="0" smtClean="0"/>
              <a:t>2:16</a:t>
            </a:r>
            <a:endParaRPr lang="ru-RU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154" y="156754"/>
            <a:ext cx="7889965" cy="1233489"/>
          </a:xfrm>
        </p:spPr>
        <p:txBody>
          <a:bodyPr>
            <a:normAutofit/>
          </a:bodyPr>
          <a:lstStyle/>
          <a:p>
            <a:pPr lvl="0" algn="r">
              <a:lnSpc>
                <a:spcPct val="100000"/>
              </a:lnSpc>
            </a:pPr>
            <a:r>
              <a:rPr lang="ru-RU" sz="2800" b="1" dirty="0" smtClean="0">
                <a:solidFill>
                  <a:srgbClr val="1F5480"/>
                </a:solidFill>
                <a:latin typeface="+mn-lt"/>
              </a:rPr>
              <a:t>Метформин</a:t>
            </a:r>
            <a:br>
              <a:rPr lang="ru-RU" sz="2800" b="1" dirty="0" smtClean="0">
                <a:solidFill>
                  <a:srgbClr val="1F548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1F5480"/>
                </a:solidFill>
                <a:latin typeface="+mn-lt"/>
              </a:rPr>
              <a:t>с модифицированным высвобождением</a:t>
            </a:r>
            <a:endParaRPr lang="en-US" sz="2800" dirty="0">
              <a:solidFill>
                <a:srgbClr val="1F548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2984" y="2041436"/>
            <a:ext cx="8201842" cy="262563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+mj-lt"/>
                <a:cs typeface="Times New Roman" pitchFamily="18" charset="0"/>
              </a:rPr>
              <a:t>Прием 1 раз в сутки значительно упрощает схему лечения.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ru-RU" sz="2400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+mj-lt"/>
                <a:cs typeface="Times New Roman" pitchFamily="18" charset="0"/>
              </a:rPr>
              <a:t> Лучшая переносимость пациентами: снижение частоты побочных эффектов со стороны ЖКТ.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+mj-lt"/>
                <a:cs typeface="Times New Roman" pitchFamily="18" charset="0"/>
              </a:rPr>
              <a:t> Повышение приверженности лечению за счет однократного приема и снижения частоты побочных эффектов.</a:t>
            </a:r>
            <a:endParaRPr lang="ru-RU" sz="3200" dirty="0">
              <a:latin typeface="+mj-lt"/>
            </a:endParaRPr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157163" y="5983288"/>
          <a:ext cx="6572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r:id="rId4" imgW="561960" imgH="568440" progId="">
                  <p:embed/>
                </p:oleObj>
              </mc:Choice>
              <mc:Fallback>
                <p:oleObj r:id="rId4" imgW="561960" imgH="5684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5983288"/>
                        <a:ext cx="6572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3661" y="2807063"/>
            <a:ext cx="8464730" cy="2415903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Показание к применению: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200" dirty="0" smtClean="0"/>
              <a:t>Сахарный диабет 2 типа у взрослых (особенно у больных с избыточной массой тела) при неэффективности диетотерапии и физических нагрузок, в качестве монотерапии или в комбинации с другими пероральными гипогликемическими средствами или совместно с инсулином.</a:t>
            </a:r>
            <a:endParaRPr lang="en-US" sz="2200" b="1" dirty="0">
              <a:solidFill>
                <a:srgbClr val="1F548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320" y="1496611"/>
            <a:ext cx="8647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080"/>
                </a:solidFill>
              </a:rPr>
              <a:t>Метформин Лонг</a:t>
            </a:r>
            <a:r>
              <a:rPr lang="ru-RU" sz="2800" dirty="0" smtClean="0"/>
              <a:t> – первый в Республике Беларусь</a:t>
            </a:r>
          </a:p>
          <a:p>
            <a:pPr algn="ctr"/>
            <a:r>
              <a:rPr lang="ru-RU" sz="2800" dirty="0" smtClean="0"/>
              <a:t>дженерик метформина пролонгированного действия</a:t>
            </a:r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57163" y="5983288"/>
          <a:ext cx="6572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r:id="rId4" imgW="561960" imgH="568440" progId="">
                  <p:embed/>
                </p:oleObj>
              </mc:Choice>
              <mc:Fallback>
                <p:oleObj r:id="rId4" imgW="561960" imgH="5684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5983288"/>
                        <a:ext cx="6572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18" y="1672045"/>
            <a:ext cx="2638698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77344" y="1626328"/>
            <a:ext cx="2260765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69779" y="1494473"/>
            <a:ext cx="2351804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91887" y="3837355"/>
            <a:ext cx="2442754" cy="20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8080"/>
                </a:solidFill>
              </a:rPr>
              <a:t>Метформин Лонг 500</a:t>
            </a:r>
          </a:p>
          <a:p>
            <a:r>
              <a:rPr lang="ru-RU" dirty="0" smtClean="0">
                <a:latin typeface="+mj-lt"/>
              </a:rPr>
              <a:t>таблетки с модифицированным высвобождением 500 мг №30</a:t>
            </a:r>
            <a:endParaRPr lang="ru-RU" b="1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начало отгрузок –</a:t>
            </a:r>
          </a:p>
          <a:p>
            <a:r>
              <a:rPr lang="ru-RU" b="1" dirty="0" smtClean="0">
                <a:latin typeface="+mj-lt"/>
              </a:rPr>
              <a:t> март </a:t>
            </a:r>
            <a:r>
              <a:rPr lang="ru-RU" dirty="0" smtClean="0">
                <a:latin typeface="+mj-lt"/>
              </a:rPr>
              <a:t>2019г.</a:t>
            </a:r>
            <a:endParaRPr lang="ru-RU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69855" y="3828758"/>
            <a:ext cx="25080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8080"/>
                </a:solidFill>
              </a:rPr>
              <a:t>Метформин Лонг 750</a:t>
            </a:r>
          </a:p>
          <a:p>
            <a:r>
              <a:rPr lang="ru-RU" dirty="0" smtClean="0">
                <a:latin typeface="+mj-lt"/>
              </a:rPr>
              <a:t>таблетки с модифицированным высвобождением 750 мг №30</a:t>
            </a:r>
          </a:p>
          <a:p>
            <a:r>
              <a:rPr lang="ru-RU" dirty="0" smtClean="0">
                <a:latin typeface="+mj-lt"/>
              </a:rPr>
              <a:t>начало отгрузок –</a:t>
            </a:r>
          </a:p>
          <a:p>
            <a:r>
              <a:rPr lang="ru-RU" b="1" dirty="0" smtClean="0">
                <a:latin typeface="+mj-lt"/>
              </a:rPr>
              <a:t>май </a:t>
            </a:r>
            <a:r>
              <a:rPr lang="ru-RU" dirty="0" smtClean="0">
                <a:latin typeface="+mj-lt"/>
              </a:rPr>
              <a:t>2019г.</a:t>
            </a:r>
            <a:endParaRPr lang="ru-RU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22061" y="3841820"/>
            <a:ext cx="25080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8080"/>
                </a:solidFill>
              </a:rPr>
              <a:t>Метформин Лонг 1000</a:t>
            </a:r>
          </a:p>
          <a:p>
            <a:r>
              <a:rPr lang="ru-RU" dirty="0" smtClean="0">
                <a:latin typeface="+mj-lt"/>
              </a:rPr>
              <a:t>таблетки с модифицированным высвобождением 1000 мг №30</a:t>
            </a:r>
          </a:p>
          <a:p>
            <a:r>
              <a:rPr lang="ru-RU" dirty="0" smtClean="0">
                <a:latin typeface="+mj-lt"/>
              </a:rPr>
              <a:t> начало отгрузок –</a:t>
            </a:r>
          </a:p>
          <a:p>
            <a:r>
              <a:rPr lang="ru-RU" b="1" dirty="0" smtClean="0">
                <a:latin typeface="+mj-lt"/>
              </a:rPr>
              <a:t>август </a:t>
            </a:r>
            <a:r>
              <a:rPr lang="ru-RU" dirty="0" smtClean="0">
                <a:latin typeface="+mj-lt"/>
              </a:rPr>
              <a:t>2019г.</a:t>
            </a:r>
            <a:endParaRPr lang="ru-RU" dirty="0">
              <a:latin typeface="+mj-lt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750424" y="201777"/>
            <a:ext cx="7119256" cy="908566"/>
          </a:xfrm>
          <a:prstGeom prst="rect">
            <a:avLst/>
          </a:prstGeom>
        </p:spPr>
        <p:txBody>
          <a:bodyPr/>
          <a:lstStyle/>
          <a:p>
            <a:pPr marR="0" lvl="0" algn="r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rgbClr val="1F5480"/>
                </a:solidFill>
              </a:rPr>
              <a:t>Метформин Лонг</a:t>
            </a:r>
            <a:r>
              <a:rPr lang="ru-RU" sz="2800" dirty="0" smtClean="0">
                <a:solidFill>
                  <a:srgbClr val="1F5480"/>
                </a:solidFill>
              </a:rPr>
              <a:t> </a:t>
            </a:r>
            <a:r>
              <a:rPr lang="ru-RU" sz="2200" dirty="0" smtClean="0">
                <a:solidFill>
                  <a:srgbClr val="1F5480"/>
                </a:solidFill>
              </a:rPr>
              <a:t>производства</a:t>
            </a:r>
          </a:p>
          <a:p>
            <a:pPr marR="0" lvl="0" algn="r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endParaRPr lang="ru-RU" sz="700" dirty="0" smtClean="0">
              <a:solidFill>
                <a:srgbClr val="1F5480"/>
              </a:solidFill>
            </a:endParaRPr>
          </a:p>
          <a:p>
            <a:pPr marR="0" lvl="0" algn="r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lang="ru-RU" sz="2200" dirty="0" smtClean="0">
                <a:solidFill>
                  <a:srgbClr val="1F5480"/>
                </a:solidFill>
              </a:rPr>
              <a:t>ОАО «Борисовский завод медицинских препаратов»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1F548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57526" y="5983288"/>
          <a:ext cx="6572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r:id="rId7" imgW="561960" imgH="568440" progId="">
                  <p:embed/>
                </p:oleObj>
              </mc:Choice>
              <mc:Fallback>
                <p:oleObj r:id="rId7" imgW="561960" imgH="5684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526" y="5983288"/>
                        <a:ext cx="6572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422400" y="6179234"/>
            <a:ext cx="4762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cs typeface="Times New Roman" pitchFamily="18" charset="0"/>
              </a:rPr>
              <a:t>Удобная для приема форма таблетки – </a:t>
            </a:r>
            <a:r>
              <a:rPr lang="ru-RU" b="1" dirty="0" smtClean="0">
                <a:cs typeface="Times New Roman" pitchFamily="18" charset="0"/>
              </a:rPr>
              <a:t>облонг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1038</Words>
  <Application>Microsoft Office PowerPoint</Application>
  <PresentationFormat>Экран (4:3)</PresentationFormat>
  <Paragraphs>113</Paragraphs>
  <Slides>13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Метформин Лонг – первый в Беларуси метформин с модифицированным высвобождением</vt:lpstr>
      <vt:lpstr> </vt:lpstr>
      <vt:lpstr>Метформин – препарат первой линии для лечения СД 2-го типа:  Согласованный алгоритм Американской и Европейской диабетических ассоциаций (ADA/EASD) 2018 года   Рекомендации Американской диабетической ассоциации 2019 года (уровень доказательности А)</vt:lpstr>
      <vt:lpstr> Переносимость ограничена побочными эффектами со стороны желудочно-кишечного тракта, которые, по некоторым данным, развиваются почти у 25% пациентов, что приводит к прекращению приема препарата 5-10% больных.</vt:lpstr>
      <vt:lpstr>Метформин с модифицированным высвобождением</vt:lpstr>
      <vt:lpstr>Побочные явления при приеме метформина с модифицированным и немедленным высвобождением</vt:lpstr>
      <vt:lpstr>Метформин с модифицированным высвобождением</vt:lpstr>
      <vt:lpstr>Показание к применению:  Сахарный диабет 2 типа у взрослых (особенно у больных с избыточной массой тела) при неэффективности диетотерапии и физических нагрузок, в качестве монотерапии или в комбинации с другими пероральными гипогликемическими средствами или совместно с инсулином.</vt:lpstr>
      <vt:lpstr>Презентация PowerPoint</vt:lpstr>
      <vt:lpstr>Референтное лекарственное средство: ГЛЮКОФАЖ ЛОНГ, таблетки пролонгированного действия 1000 мг, производства Мерк Сантэ с.а.с., Франция</vt:lpstr>
      <vt:lpstr>Презентация PowerPoint</vt:lpstr>
      <vt:lpstr>Метформин Лонг – эффективный контроль уровня глюкозы в крови в течение суток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Кирикович Наталья Яковлевна</cp:lastModifiedBy>
  <cp:revision>182</cp:revision>
  <dcterms:created xsi:type="dcterms:W3CDTF">2018-09-04T12:10:47Z</dcterms:created>
  <dcterms:modified xsi:type="dcterms:W3CDTF">2019-04-16T08:54:25Z</dcterms:modified>
</cp:coreProperties>
</file>