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319" r:id="rId3"/>
    <p:sldId id="307" r:id="rId4"/>
    <p:sldId id="321" r:id="rId5"/>
    <p:sldId id="308" r:id="rId6"/>
    <p:sldId id="320" r:id="rId7"/>
    <p:sldId id="309" r:id="rId8"/>
    <p:sldId id="312" r:id="rId9"/>
    <p:sldId id="310" r:id="rId10"/>
    <p:sldId id="313" r:id="rId11"/>
    <p:sldId id="317" r:id="rId12"/>
    <p:sldId id="311" r:id="rId13"/>
    <p:sldId id="318" r:id="rId14"/>
    <p:sldId id="301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2F"/>
    <a:srgbClr val="FFCE65"/>
    <a:srgbClr val="4A7672"/>
    <a:srgbClr val="92BBB7"/>
    <a:srgbClr val="FF3399"/>
    <a:srgbClr val="FF6699"/>
    <a:srgbClr val="C08500"/>
    <a:srgbClr val="3D615E"/>
    <a:srgbClr val="AC7700"/>
    <a:srgbClr val="F2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86383" autoAdjust="0"/>
  </p:normalViewPr>
  <p:slideViewPr>
    <p:cSldViewPr snapToGrid="0">
      <p:cViewPr>
        <p:scale>
          <a:sx n="80" d="100"/>
          <a:sy n="80" d="100"/>
        </p:scale>
        <p:origin x="-2040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76A7-FFAB-460E-9FC3-A817210695DB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0108-27F8-4CA1-9898-886D0FC5E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0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D25A9A-4588-F950-15AF-937F795AC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F4D78A-B50F-94B9-8230-DEB2A9DF2F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D1A-1E00-4F00-9601-127C15B7BBB5}" type="datetimeFigureOut">
              <a:rPr lang="x-none" smtClean="0"/>
              <a:t>13.11.2025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46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895" y="3735423"/>
            <a:ext cx="9092209" cy="1224652"/>
          </a:xfrm>
          <a:effectLst/>
        </p:spPr>
        <p:txBody>
          <a:bodyPr>
            <a:normAutofit/>
          </a:bodyPr>
          <a:lstStyle/>
          <a:p>
            <a:r>
              <a:rPr lang="ru-RU" sz="2700" b="0" dirty="0" smtClean="0">
                <a:ln w="0"/>
                <a:solidFill>
                  <a:schemeClr val="tx1"/>
                </a:solidFill>
                <a:latin typeface="+mj-lt"/>
              </a:rPr>
              <a:t>НАМ </a:t>
            </a:r>
            <a:r>
              <a:rPr lang="ru-RU" sz="2700" b="0" dirty="0">
                <a:ln w="0"/>
                <a:solidFill>
                  <a:schemeClr val="tx1"/>
                </a:solidFill>
                <a:latin typeface="+mj-lt"/>
              </a:rPr>
              <a:t>ДОВЕРЯЮТ САМОЕ </a:t>
            </a:r>
            <a:r>
              <a:rPr lang="ru-RU" sz="2700" b="0" dirty="0" smtClean="0">
                <a:ln w="0"/>
                <a:solidFill>
                  <a:schemeClr val="tx1"/>
                </a:solidFill>
                <a:latin typeface="+mj-lt"/>
              </a:rPr>
              <a:t>ЦЕННОЕ С 1965 ГОДА</a:t>
            </a:r>
            <a:endParaRPr lang="ru-RU" sz="27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7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219788" y="807481"/>
            <a:ext cx="7400211" cy="4225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в</a:t>
            </a:r>
            <a:r>
              <a:rPr lang="ru-RU" sz="3600" dirty="0" smtClean="0"/>
              <a:t>нутримышечно</a:t>
            </a:r>
            <a:endParaRPr lang="ru-RU" sz="3600" dirty="0"/>
          </a:p>
          <a:p>
            <a:r>
              <a:rPr lang="ru-RU" sz="2800" i="1" dirty="0" smtClean="0"/>
              <a:t>следует </a:t>
            </a:r>
            <a:r>
              <a:rPr lang="ru-RU" sz="2800" i="1" dirty="0"/>
              <a:t>избегать повторного введения препарата в одно и </a:t>
            </a:r>
            <a:r>
              <a:rPr lang="ru-RU" sz="2800" i="1" dirty="0" smtClean="0"/>
              <a:t>то</a:t>
            </a:r>
            <a:r>
              <a:rPr lang="en-US" sz="2800" i="1" dirty="0" smtClean="0"/>
              <a:t> </a:t>
            </a:r>
            <a:r>
              <a:rPr lang="ru-RU" sz="2800" i="1" dirty="0" smtClean="0"/>
              <a:t>же место</a:t>
            </a:r>
            <a:endParaRPr lang="ru-RU" sz="28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внутривенно медленно</a:t>
            </a:r>
          </a:p>
          <a:p>
            <a:r>
              <a:rPr lang="ru-RU" sz="2800" i="1" dirty="0" smtClean="0"/>
              <a:t>от </a:t>
            </a:r>
            <a:r>
              <a:rPr lang="ru-RU" sz="2800" i="1" dirty="0"/>
              <a:t>3 </a:t>
            </a:r>
            <a:r>
              <a:rPr lang="ru-RU" sz="2800" i="1" dirty="0" smtClean="0"/>
              <a:t>до 5 </a:t>
            </a:r>
            <a:r>
              <a:rPr lang="ru-RU" sz="2800" i="1" dirty="0"/>
              <a:t>минут в зависимости от </a:t>
            </a:r>
            <a:r>
              <a:rPr lang="ru-RU" sz="2800" i="1" dirty="0" smtClean="0"/>
              <a:t>            вводимой дозы</a:t>
            </a:r>
            <a:endParaRPr lang="ru-RU" sz="28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внутривенная капельная </a:t>
            </a:r>
            <a:r>
              <a:rPr lang="ru-RU" sz="3600" dirty="0" err="1" smtClean="0"/>
              <a:t>инфузия</a:t>
            </a:r>
            <a:r>
              <a:rPr lang="ru-RU" sz="3600" dirty="0" smtClean="0"/>
              <a:t> </a:t>
            </a:r>
          </a:p>
          <a:p>
            <a:r>
              <a:rPr lang="ru-RU" sz="2800" i="1" dirty="0" smtClean="0"/>
              <a:t>скорость введения – </a:t>
            </a:r>
            <a:r>
              <a:rPr lang="ru-RU" sz="2800" i="1" dirty="0"/>
              <a:t>40-60 капель в </a:t>
            </a:r>
            <a:r>
              <a:rPr lang="ru-RU" sz="2800" i="1" dirty="0" smtClean="0"/>
              <a:t>минуту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" y="394567"/>
            <a:ext cx="7619999" cy="549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введения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9265" y="4982417"/>
            <a:ext cx="4538663" cy="146127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3991" y="4928226"/>
            <a:ext cx="5129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Совместим со всеми видами  изотонических физиологических растворов </a:t>
            </a:r>
            <a:r>
              <a:rPr lang="ru-RU" sz="2400" dirty="0"/>
              <a:t>для внутривенного </a:t>
            </a:r>
            <a:r>
              <a:rPr lang="ru-RU" sz="2400" dirty="0" smtClean="0"/>
              <a:t>введения </a:t>
            </a:r>
            <a:r>
              <a:rPr lang="ru-RU" sz="2400" dirty="0"/>
              <a:t>и раствором </a:t>
            </a:r>
            <a:r>
              <a:rPr lang="ru-RU" sz="2400" dirty="0" smtClean="0"/>
              <a:t>глюкозы</a:t>
            </a:r>
            <a:endParaRPr 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 r="14709"/>
          <a:stretch/>
        </p:blipFill>
        <p:spPr>
          <a:xfrm>
            <a:off x="7619999" y="-17256"/>
            <a:ext cx="4572001" cy="6875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4748770" y="2445228"/>
            <a:ext cx="4752975" cy="18448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516026"/>
            <a:ext cx="12192000" cy="11430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sz="6000" dirty="0" err="1" smtClean="0"/>
              <a:t>Цитиколин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раствор для приема внутрь 100 мг/мл во флаконе 50 мл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4494" y="2402425"/>
            <a:ext cx="46672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dirty="0"/>
              <a:t>По решению лечащего врача возможен переход </a:t>
            </a:r>
            <a:r>
              <a:rPr lang="ru-RU" sz="3200" dirty="0" smtClean="0"/>
              <a:t>  на </a:t>
            </a:r>
            <a:r>
              <a:rPr lang="ru-RU" sz="3200" b="1" dirty="0"/>
              <a:t>пероральные формы </a:t>
            </a:r>
            <a:r>
              <a:rPr lang="ru-RU" sz="3200" dirty="0"/>
              <a:t>препарата </a:t>
            </a:r>
            <a:r>
              <a:rPr lang="ru-RU" sz="3200" dirty="0" err="1" smtClean="0"/>
              <a:t>Цитиколин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48770" y="4290121"/>
            <a:ext cx="73403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</a:rPr>
              <a:t>!</a:t>
            </a: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i="1" dirty="0" err="1" smtClean="0"/>
              <a:t>Цитиколин</a:t>
            </a:r>
            <a:r>
              <a:rPr lang="ru-RU" i="1" dirty="0" smtClean="0"/>
              <a:t> </a:t>
            </a:r>
            <a:r>
              <a:rPr lang="ru-RU" i="1" dirty="0"/>
              <a:t>обладает высокой </a:t>
            </a:r>
            <a:r>
              <a:rPr lang="ru-RU" i="1" dirty="0" err="1"/>
              <a:t>биодоступностью</a:t>
            </a:r>
            <a:r>
              <a:rPr lang="ru-RU" i="1" dirty="0"/>
              <a:t> как при пероральном, так и </a:t>
            </a:r>
            <a:r>
              <a:rPr lang="ru-RU" i="1" dirty="0" smtClean="0"/>
              <a:t>инъекционном </a:t>
            </a:r>
            <a:r>
              <a:rPr lang="ru-RU" i="1" dirty="0"/>
              <a:t>введении. </a:t>
            </a:r>
            <a:endParaRPr lang="ru-RU" i="1" dirty="0" smtClean="0"/>
          </a:p>
          <a:p>
            <a:endParaRPr lang="ru-RU" sz="400" i="1" dirty="0" smtClean="0"/>
          </a:p>
          <a:p>
            <a:r>
              <a:rPr lang="ru-RU" i="1" dirty="0" smtClean="0"/>
              <a:t>После </a:t>
            </a:r>
            <a:r>
              <a:rPr lang="ru-RU" i="1" dirty="0"/>
              <a:t>всасывания распадается на холин и </a:t>
            </a:r>
            <a:r>
              <a:rPr lang="ru-RU" i="1" dirty="0" err="1"/>
              <a:t>цитидин</a:t>
            </a:r>
            <a:r>
              <a:rPr lang="ru-RU" i="1" dirty="0"/>
              <a:t>, легко проникающие через гематоэнцефалический барьер (ГЭБ), распределяется в структурах головного мозга с быстрым внедрением холина в структурные фосфолипиды и </a:t>
            </a:r>
            <a:r>
              <a:rPr lang="ru-RU" i="1" dirty="0" err="1"/>
              <a:t>цитидина</a:t>
            </a:r>
            <a:r>
              <a:rPr lang="ru-RU" i="1" dirty="0"/>
              <a:t> — в </a:t>
            </a:r>
            <a:r>
              <a:rPr lang="ru-RU" i="1" dirty="0" err="1"/>
              <a:t>цитидиновые</a:t>
            </a:r>
            <a:r>
              <a:rPr lang="ru-RU" i="1" dirty="0"/>
              <a:t> нуклеотиды и нуклеиновые </a:t>
            </a:r>
            <a:r>
              <a:rPr lang="ru-RU" i="1" dirty="0" smtClean="0"/>
              <a:t>кислоты.</a:t>
            </a:r>
            <a:endParaRPr lang="ru-RU" i="1" dirty="0"/>
          </a:p>
        </p:txBody>
      </p:sp>
      <p:pic>
        <p:nvPicPr>
          <p:cNvPr id="18" name="Picture 2" descr="C:\Users\Zarovskiy-K\Downloads\free-icon-arrow-right-134678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9428" flipV="1">
            <a:off x="3403162" y="1726503"/>
            <a:ext cx="1351846" cy="1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X:\Home\OM\Антон\Цитиколин_для внутреннего применения\Презентация\packwithoutSHADOW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24114" r="29550"/>
          <a:stretch/>
        </p:blipFill>
        <p:spPr bwMode="auto">
          <a:xfrm>
            <a:off x="1172781" y="2135038"/>
            <a:ext cx="2397675" cy="47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X:\Home\OM\НОВЫЕ ПРЕПАРАТЫ\без рецепт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78" y="1911331"/>
            <a:ext cx="813799" cy="8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217" y="6492172"/>
            <a:ext cx="8938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Комбинированное применение </a:t>
            </a:r>
            <a:r>
              <a:rPr lang="ru-RU" sz="1400" i="1" dirty="0" err="1"/>
              <a:t>нейропротекторов</a:t>
            </a:r>
            <a:r>
              <a:rPr lang="ru-RU" sz="1400" i="1" dirty="0"/>
              <a:t> в терапии цереброваскулярных </a:t>
            </a:r>
            <a:r>
              <a:rPr lang="ru-RU" sz="1400" i="1" dirty="0" smtClean="0"/>
              <a:t>заболеваний, </a:t>
            </a:r>
            <a:r>
              <a:rPr lang="ru-RU" sz="1400" i="1" dirty="0" err="1" smtClean="0"/>
              <a:t>М.В.Путилина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2748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4619627" y="347662"/>
            <a:ext cx="7410448" cy="6162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sz="2700" dirty="0"/>
              <a:t>Применение </a:t>
            </a:r>
            <a:r>
              <a:rPr lang="ru-RU" sz="2700" dirty="0" smtClean="0"/>
              <a:t>препарата </a:t>
            </a:r>
            <a:r>
              <a:rPr lang="ru-RU" sz="2700" dirty="0" err="1">
                <a:solidFill>
                  <a:srgbClr val="FF562F"/>
                </a:solidFill>
              </a:rPr>
              <a:t>Цитиколин</a:t>
            </a:r>
            <a:r>
              <a:rPr lang="ru-RU" sz="2700" dirty="0">
                <a:solidFill>
                  <a:srgbClr val="FF562F"/>
                </a:solidFill>
              </a:rPr>
              <a:t>, </a:t>
            </a:r>
            <a:r>
              <a:rPr lang="ru-RU" sz="2700" dirty="0" smtClean="0">
                <a:solidFill>
                  <a:srgbClr val="FF562F"/>
                </a:solidFill>
              </a:rPr>
              <a:t>раствор              для </a:t>
            </a:r>
            <a:r>
              <a:rPr lang="ru-RU" sz="2700" dirty="0">
                <a:solidFill>
                  <a:srgbClr val="FF562F"/>
                </a:solidFill>
              </a:rPr>
              <a:t>внутривенного и внутримышечного </a:t>
            </a:r>
            <a:r>
              <a:rPr lang="ru-RU" sz="2700" dirty="0" smtClean="0">
                <a:solidFill>
                  <a:srgbClr val="FF562F"/>
                </a:solidFill>
              </a:rPr>
              <a:t>введения 1000 </a:t>
            </a:r>
            <a:r>
              <a:rPr lang="ru-RU" sz="2700" dirty="0">
                <a:solidFill>
                  <a:srgbClr val="FF562F"/>
                </a:solidFill>
              </a:rPr>
              <a:t>мг/4 мл</a:t>
            </a:r>
            <a:r>
              <a:rPr lang="ru-RU" sz="2700" dirty="0"/>
              <a:t> </a:t>
            </a:r>
            <a:r>
              <a:rPr lang="ru-RU" sz="2700" dirty="0" smtClean="0"/>
              <a:t>регламентировано               </a:t>
            </a:r>
            <a:r>
              <a:rPr lang="ru-RU" sz="2700" u="sng" dirty="0" smtClean="0"/>
              <a:t>Клиническими протоколами:</a:t>
            </a:r>
            <a:r>
              <a:rPr lang="ru-RU" sz="2700" b="1" dirty="0" smtClean="0"/>
              <a:t> </a:t>
            </a:r>
          </a:p>
          <a:p>
            <a:pPr>
              <a:lnSpc>
                <a:spcPts val="3000"/>
              </a:lnSpc>
            </a:pPr>
            <a:r>
              <a:rPr lang="ru-RU" sz="2700" b="1" dirty="0" smtClean="0"/>
              <a:t>«</a:t>
            </a:r>
            <a:r>
              <a:rPr lang="ru-RU" sz="2700" b="1" dirty="0"/>
              <a:t>Оказание медицинской помощи пациентам </a:t>
            </a:r>
            <a:r>
              <a:rPr lang="ru-RU" sz="2700" b="1" dirty="0" smtClean="0"/>
              <a:t>         с </a:t>
            </a:r>
            <a:r>
              <a:rPr lang="ru-RU" sz="2700" b="1" dirty="0"/>
              <a:t>органическими, включая симптоматические, психическими расстройствами (взрослое и детское население)»</a:t>
            </a:r>
            <a:r>
              <a:rPr lang="ru-RU" sz="2700" dirty="0"/>
              <a:t> (Постановление МЗ РБ </a:t>
            </a:r>
            <a:r>
              <a:rPr lang="ru-RU" sz="2700" dirty="0" smtClean="0"/>
              <a:t>от 08.11.2022 №</a:t>
            </a:r>
            <a:r>
              <a:rPr lang="ru-RU" sz="2700" dirty="0"/>
              <a:t>108 «Об утверждении клинических протоколов</a:t>
            </a:r>
            <a:r>
              <a:rPr lang="ru-RU" sz="2700" dirty="0" smtClean="0"/>
              <a:t>») и </a:t>
            </a:r>
            <a:r>
              <a:rPr lang="ru-RU" sz="2700" b="1" dirty="0" smtClean="0"/>
              <a:t>«Диагностика</a:t>
            </a:r>
            <a:r>
              <a:rPr lang="ru-RU" sz="2700" b="1" dirty="0"/>
              <a:t>, лечение и медицинская профилактика инфаркта мозга (детское население)»</a:t>
            </a:r>
            <a:r>
              <a:rPr lang="ru-RU" sz="2700" dirty="0"/>
              <a:t> (Постановление МЗ РБ от 31.07.2024 №</a:t>
            </a:r>
            <a:r>
              <a:rPr lang="ru-RU" sz="2700" dirty="0" smtClean="0"/>
              <a:t>127 «Об </a:t>
            </a:r>
            <a:r>
              <a:rPr lang="ru-RU" sz="2700" dirty="0"/>
              <a:t>утверждении клинического протокола</a:t>
            </a:r>
            <a:r>
              <a:rPr lang="ru-RU" sz="2700" dirty="0" smtClean="0"/>
              <a:t>»)</a:t>
            </a: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/>
          <a:stretch/>
        </p:blipFill>
        <p:spPr>
          <a:xfrm>
            <a:off x="0" y="0"/>
            <a:ext cx="351472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9535" r="20748" b="18760"/>
          <a:stretch/>
        </p:blipFill>
        <p:spPr>
          <a:xfrm>
            <a:off x="1757362" y="3009899"/>
            <a:ext cx="2681288" cy="29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4524377" y="1589601"/>
            <a:ext cx="7393304" cy="3851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sz="2700" dirty="0"/>
              <a:t>Применение </a:t>
            </a:r>
            <a:r>
              <a:rPr lang="ru-RU" sz="2700" dirty="0" smtClean="0"/>
              <a:t>препарата </a:t>
            </a:r>
            <a:r>
              <a:rPr lang="ru-RU" sz="2700" dirty="0" err="1">
                <a:solidFill>
                  <a:srgbClr val="FF562F"/>
                </a:solidFill>
              </a:rPr>
              <a:t>Цитиколин</a:t>
            </a:r>
            <a:r>
              <a:rPr lang="ru-RU" sz="2700" dirty="0">
                <a:solidFill>
                  <a:srgbClr val="FF562F"/>
                </a:solidFill>
              </a:rPr>
              <a:t>, раствор </a:t>
            </a:r>
            <a:r>
              <a:rPr lang="ru-RU" sz="2700" dirty="0" smtClean="0">
                <a:solidFill>
                  <a:srgbClr val="FF562F"/>
                </a:solidFill>
              </a:rPr>
              <a:t>          для </a:t>
            </a:r>
            <a:r>
              <a:rPr lang="ru-RU" sz="2700" dirty="0">
                <a:solidFill>
                  <a:srgbClr val="FF562F"/>
                </a:solidFill>
              </a:rPr>
              <a:t>приема внутрь 100 мг/мл </a:t>
            </a:r>
            <a:r>
              <a:rPr lang="ru-RU" sz="2700" dirty="0"/>
              <a:t>регламентировано </a:t>
            </a:r>
            <a:endParaRPr lang="en-US" sz="2700" dirty="0" smtClean="0"/>
          </a:p>
          <a:p>
            <a:pPr>
              <a:lnSpc>
                <a:spcPts val="3000"/>
              </a:lnSpc>
            </a:pPr>
            <a:r>
              <a:rPr lang="ru-RU" sz="2700" u="sng" dirty="0" smtClean="0"/>
              <a:t>Клиническими протоколами</a:t>
            </a:r>
            <a:r>
              <a:rPr lang="ru-RU" sz="2700" u="sng" dirty="0"/>
              <a:t>:</a:t>
            </a:r>
            <a:endParaRPr lang="en-US" sz="2700" u="sng" dirty="0" smtClean="0"/>
          </a:p>
          <a:p>
            <a:pPr>
              <a:lnSpc>
                <a:spcPts val="3000"/>
              </a:lnSpc>
            </a:pPr>
            <a:r>
              <a:rPr lang="ru-RU" sz="2700" b="1" dirty="0" smtClean="0"/>
              <a:t> </a:t>
            </a:r>
            <a:r>
              <a:rPr lang="ru-RU" sz="2700" b="1" dirty="0"/>
              <a:t>«Диагностика и лечение пациентов с заболеваниями нервной системы (детское население)»</a:t>
            </a:r>
            <a:r>
              <a:rPr lang="ru-RU" sz="2700" dirty="0"/>
              <a:t> </a:t>
            </a:r>
            <a:r>
              <a:rPr lang="ru-RU" sz="2700" dirty="0" smtClean="0"/>
              <a:t>(</a:t>
            </a:r>
            <a:r>
              <a:rPr lang="ru-RU" sz="2700" dirty="0"/>
              <a:t>Постановление МЗ РБ от 12.04.2023 №53 </a:t>
            </a:r>
            <a:r>
              <a:rPr lang="ru-RU" sz="2700" dirty="0" smtClean="0"/>
              <a:t>«</a:t>
            </a:r>
            <a:r>
              <a:rPr lang="ru-RU" sz="2700" dirty="0"/>
              <a:t>Об утверждении клинического протокола</a:t>
            </a:r>
            <a:r>
              <a:rPr lang="ru-RU" sz="2700" dirty="0" smtClean="0"/>
              <a:t>») и </a:t>
            </a:r>
            <a:r>
              <a:rPr lang="ru-RU" sz="2700" b="1" dirty="0" smtClean="0"/>
              <a:t>«Диагностика</a:t>
            </a:r>
            <a:r>
              <a:rPr lang="ru-RU" sz="2700" b="1" dirty="0"/>
              <a:t>, лечение и медицинская профилактика инфаркта мозга (детское население)» </a:t>
            </a:r>
            <a:r>
              <a:rPr lang="ru-RU" sz="2700" dirty="0"/>
              <a:t>(Постановление МЗ РБ от 31.07.2024 №</a:t>
            </a:r>
            <a:r>
              <a:rPr lang="ru-RU" sz="2700" dirty="0" smtClean="0"/>
              <a:t>127 «Об </a:t>
            </a:r>
            <a:r>
              <a:rPr lang="ru-RU" sz="2700" dirty="0"/>
              <a:t>утверждении клинического протокола</a:t>
            </a:r>
            <a:r>
              <a:rPr lang="ru-RU" sz="2700" dirty="0" smtClean="0"/>
              <a:t>»)</a:t>
            </a: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/>
          <a:stretch/>
        </p:blipFill>
        <p:spPr>
          <a:xfrm>
            <a:off x="0" y="0"/>
            <a:ext cx="351472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7" name="Picture 2" descr="X:\Home\OM\Антон\Цитиколин_для внутреннего применения\Презентация\packwithoutSHADO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24114" r="29550"/>
          <a:stretch/>
        </p:blipFill>
        <p:spPr bwMode="auto">
          <a:xfrm>
            <a:off x="2223542" y="2662448"/>
            <a:ext cx="1948406" cy="38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1" y="2576511"/>
            <a:ext cx="5973775" cy="1158912"/>
          </a:xfrm>
          <a:prstGeom prst="rect">
            <a:avLst/>
          </a:prstGeom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3666737"/>
            <a:ext cx="12192000" cy="1224652"/>
          </a:xfrm>
          <a:effectLst/>
        </p:spPr>
        <p:txBody>
          <a:bodyPr>
            <a:normAutofit/>
          </a:bodyPr>
          <a:lstStyle/>
          <a:p>
            <a:r>
              <a:rPr lang="ru-RU" sz="3600" b="0" dirty="0" smtClean="0">
                <a:ln w="0"/>
                <a:solidFill>
                  <a:schemeClr val="tx1"/>
                </a:solidFill>
                <a:latin typeface="+mj-lt"/>
              </a:rPr>
              <a:t>Спасибо за внимание!</a:t>
            </a:r>
            <a:endParaRPr lang="ru-RU" sz="3200" b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5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45875"/>
            <a:ext cx="12192000" cy="11430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ru-RU" sz="6000" dirty="0" err="1" smtClean="0"/>
              <a:t>Цитиколин</a:t>
            </a:r>
            <a:r>
              <a:rPr lang="ru-RU" sz="6000" dirty="0" smtClean="0"/>
              <a:t> –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1511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4400" dirty="0" smtClean="0"/>
              <a:t>современный </a:t>
            </a:r>
            <a:r>
              <a:rPr lang="ru-RU" sz="4400" dirty="0" err="1" smtClean="0"/>
              <a:t>ноотроп</a:t>
            </a:r>
            <a:r>
              <a:rPr lang="ru-RU" sz="4400" dirty="0" smtClean="0"/>
              <a:t> с доказанной эффективностью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33" y="2754437"/>
            <a:ext cx="4994127" cy="3329418"/>
          </a:xfrm>
          <a:prstGeom prst="rect">
            <a:avLst/>
          </a:prstGeom>
        </p:spPr>
      </p:pic>
      <p:pic>
        <p:nvPicPr>
          <p:cNvPr id="10" name="Picture 2" descr="X:\Home\OM\Антон\Цитиколин_для внутреннего применения\Презентация\packwithoutSHADOW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9" t="24114" r="10348"/>
          <a:stretch/>
        </p:blipFill>
        <p:spPr bwMode="auto">
          <a:xfrm>
            <a:off x="661258" y="2145219"/>
            <a:ext cx="2959650" cy="41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19535" r="20748" b="18760"/>
          <a:stretch/>
        </p:blipFill>
        <p:spPr>
          <a:xfrm>
            <a:off x="2636322" y="3259209"/>
            <a:ext cx="2643896" cy="29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4647300" y="2907377"/>
            <a:ext cx="6782699" cy="2024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 smtClean="0">
                <a:latin typeface="+mn-lt"/>
              </a:rPr>
              <a:t>Ноотропный</a:t>
            </a:r>
            <a:r>
              <a:rPr lang="ru-RU" sz="3600" b="1" dirty="0" smtClean="0">
                <a:latin typeface="+mn-lt"/>
              </a:rPr>
              <a:t> препарат</a:t>
            </a:r>
          </a:p>
          <a:p>
            <a:r>
              <a:rPr lang="ru-RU" sz="3200" dirty="0" smtClean="0">
                <a:latin typeface="+mn-lt"/>
              </a:rPr>
              <a:t>для улучшения когнитивных функций</a:t>
            </a:r>
          </a:p>
          <a:p>
            <a:r>
              <a:rPr lang="ru-RU" sz="3200" dirty="0">
                <a:latin typeface="+mn-lt"/>
              </a:rPr>
              <a:t>и</a:t>
            </a:r>
            <a:r>
              <a:rPr lang="ru-RU" sz="3200" dirty="0" smtClean="0">
                <a:latin typeface="+mn-lt"/>
              </a:rPr>
              <a:t> восстановления после инсультов </a:t>
            </a:r>
          </a:p>
          <a:p>
            <a:r>
              <a:rPr lang="ru-RU" sz="3200" dirty="0">
                <a:latin typeface="+mn-lt"/>
              </a:rPr>
              <a:t>и</a:t>
            </a:r>
            <a:r>
              <a:rPr lang="ru-RU" sz="3200" dirty="0" smtClean="0">
                <a:latin typeface="+mn-lt"/>
              </a:rPr>
              <a:t> черепно</a:t>
            </a:r>
            <a:r>
              <a:rPr lang="ru-RU" sz="3200" dirty="0">
                <a:latin typeface="+mn-lt"/>
              </a:rPr>
              <a:t>-</a:t>
            </a:r>
            <a:r>
              <a:rPr lang="ru-RU" sz="3200" dirty="0" smtClean="0">
                <a:latin typeface="+mn-lt"/>
              </a:rPr>
              <a:t>мозговых травм</a:t>
            </a:r>
            <a:endParaRPr lang="x-none" sz="3200" dirty="0"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755450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</a:pPr>
            <a:r>
              <a:rPr lang="ru-RU" sz="6000" dirty="0" err="1" smtClean="0"/>
              <a:t>Цитиколин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3200" dirty="0">
                <a:solidFill>
                  <a:schemeClr val="tx1"/>
                </a:solidFill>
              </a:rPr>
              <a:t>раствор для внутривенного и внутримышечного введения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1000 </a:t>
            </a:r>
            <a:r>
              <a:rPr lang="ru-RU" sz="3200" dirty="0">
                <a:solidFill>
                  <a:schemeClr val="tx1"/>
                </a:solidFill>
              </a:rPr>
              <a:t>мг/4 мл №5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4616" y="5716835"/>
            <a:ext cx="4839334" cy="7905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Включен в Республиканский формуляр лекарственных средств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19535" r="20748" b="18760"/>
          <a:stretch/>
        </p:blipFill>
        <p:spPr>
          <a:xfrm>
            <a:off x="526309" y="2038902"/>
            <a:ext cx="4120991" cy="37618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1" y="1655994"/>
            <a:ext cx="908689" cy="9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637" y="523340"/>
            <a:ext cx="10515600" cy="549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Молекула </a:t>
            </a:r>
            <a:r>
              <a:rPr lang="ru-RU" dirty="0" err="1" smtClean="0"/>
              <a:t>Цитиколина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39" y="1138452"/>
            <a:ext cx="92320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Цитиколин</a:t>
            </a:r>
            <a:r>
              <a:rPr lang="ru-RU" dirty="0" smtClean="0"/>
              <a:t> представляет </a:t>
            </a:r>
            <a:r>
              <a:rPr lang="ru-RU" dirty="0"/>
              <a:t>собой соединение, которое в норме </a:t>
            </a:r>
            <a:r>
              <a:rPr lang="ru-RU" dirty="0" smtClean="0"/>
              <a:t>присутствует </a:t>
            </a:r>
            <a:r>
              <a:rPr lang="ru-RU" b="1" dirty="0"/>
              <a:t>во всех клетках </a:t>
            </a:r>
            <a:r>
              <a:rPr lang="ru-RU" dirty="0"/>
              <a:t>человеческого </a:t>
            </a:r>
            <a:r>
              <a:rPr lang="ru-RU" dirty="0" smtClean="0"/>
              <a:t>организма.</a:t>
            </a:r>
          </a:p>
          <a:p>
            <a:pPr marL="0" indent="0">
              <a:buNone/>
            </a:pPr>
            <a:r>
              <a:rPr lang="ru-RU" dirty="0" err="1" smtClean="0"/>
              <a:t>Цитиколин</a:t>
            </a:r>
            <a:r>
              <a:rPr lang="ru-RU" dirty="0" smtClean="0"/>
              <a:t> состоит </a:t>
            </a:r>
            <a:r>
              <a:rPr lang="ru-RU" dirty="0"/>
              <a:t>из</a:t>
            </a:r>
            <a:r>
              <a:rPr lang="ru-RU" b="1" dirty="0"/>
              <a:t> </a:t>
            </a:r>
            <a:r>
              <a:rPr lang="ru-RU" b="1" dirty="0" err="1"/>
              <a:t>цитидина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smtClean="0"/>
              <a:t>холина</a:t>
            </a:r>
            <a:r>
              <a:rPr lang="ru-RU" dirty="0"/>
              <a:t>, связанных </a:t>
            </a:r>
            <a:r>
              <a:rPr lang="ru-RU" dirty="0" err="1"/>
              <a:t>дифосфатным</a:t>
            </a:r>
            <a:r>
              <a:rPr lang="ru-RU" dirty="0"/>
              <a:t> </a:t>
            </a:r>
            <a:r>
              <a:rPr lang="ru-RU" dirty="0" smtClean="0"/>
              <a:t>мостиком</a:t>
            </a:r>
            <a:r>
              <a:rPr lang="ru-RU" dirty="0"/>
              <a:t>, и является необходимым промежуточным </a:t>
            </a:r>
            <a:r>
              <a:rPr lang="ru-RU" dirty="0" smtClean="0"/>
              <a:t>соединением </a:t>
            </a:r>
            <a:r>
              <a:rPr lang="ru-RU" dirty="0"/>
              <a:t>в синтезе </a:t>
            </a:r>
            <a:r>
              <a:rPr lang="ru-RU" b="1" dirty="0" err="1" smtClean="0"/>
              <a:t>фосфатидилхолина</a:t>
            </a:r>
            <a:r>
              <a:rPr lang="ru-RU" dirty="0"/>
              <a:t> </a:t>
            </a:r>
            <a:r>
              <a:rPr lang="ru-RU" dirty="0" smtClean="0"/>
              <a:t>– основного мозгового фосфолипида </a:t>
            </a:r>
            <a:r>
              <a:rPr lang="ru-RU" dirty="0"/>
              <a:t>в пути синтеза фосфолипидов клеточных </a:t>
            </a:r>
            <a:r>
              <a:rPr lang="ru-RU" dirty="0" smtClean="0"/>
              <a:t>мембран.</a:t>
            </a:r>
            <a:endParaRPr lang="ru-RU" dirty="0"/>
          </a:p>
        </p:txBody>
      </p:sp>
      <p:pic>
        <p:nvPicPr>
          <p:cNvPr id="1026" name="Picture 2" descr="Цитиколин — описание вещества, фармакология, применение, противопоказания,  форму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33" y="3220841"/>
            <a:ext cx="6588709" cy="33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510028">
            <a:off x="9117281" y="3252097"/>
            <a:ext cx="2895498" cy="35004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41305" y="4448394"/>
            <a:ext cx="2362020" cy="16991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61201" y="5582714"/>
            <a:ext cx="1220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562F"/>
                </a:solidFill>
              </a:rPr>
              <a:t>холин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54391" y="1909329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FF562F"/>
                </a:solidFill>
              </a:rPr>
              <a:t>цитидин</a:t>
            </a:r>
            <a:endParaRPr lang="ru-RU" sz="3200" dirty="0"/>
          </a:p>
        </p:txBody>
      </p:sp>
      <p:pic>
        <p:nvPicPr>
          <p:cNvPr id="10" name="Picture 2" descr="C:\Users\Zarovskiy-K\Downloads\free-icon-arrow-right-134678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538" flipV="1">
            <a:off x="9214861" y="2224303"/>
            <a:ext cx="1351846" cy="1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Zarovskiy-K\Downloads\free-icon-arrow-right-134678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8032" flipH="1" flipV="1">
            <a:off x="3686789" y="4595030"/>
            <a:ext cx="1390683" cy="1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223" y="6514821"/>
            <a:ext cx="8938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Комбинированное применение </a:t>
            </a:r>
            <a:r>
              <a:rPr lang="ru-RU" sz="1400" i="1" dirty="0" err="1"/>
              <a:t>нейропротекторов</a:t>
            </a:r>
            <a:r>
              <a:rPr lang="ru-RU" sz="1400" i="1" dirty="0"/>
              <a:t> в терапии цереброваскулярных </a:t>
            </a:r>
            <a:r>
              <a:rPr lang="ru-RU" sz="1400" i="1" dirty="0" smtClean="0"/>
              <a:t>заболеваний, </a:t>
            </a:r>
            <a:r>
              <a:rPr lang="ru-RU" sz="1400" i="1" dirty="0" err="1" smtClean="0"/>
              <a:t>М.В.Путилина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221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0934"/>
            <a:ext cx="12192000" cy="540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 действия </a:t>
            </a:r>
            <a:r>
              <a:rPr lang="ru-RU" dirty="0" err="1" smtClean="0"/>
              <a:t>Цитиколина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609" y="2171257"/>
            <a:ext cx="5157998" cy="3955704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/>
              <a:t>З</a:t>
            </a:r>
            <a:r>
              <a:rPr lang="ru-RU" sz="2500" dirty="0" smtClean="0"/>
              <a:t>ащищает мембраны нервных клеток от повреждения</a:t>
            </a:r>
          </a:p>
          <a:p>
            <a:r>
              <a:rPr lang="ru-RU" sz="2500" dirty="0"/>
              <a:t>С</a:t>
            </a:r>
            <a:r>
              <a:rPr lang="ru-RU" sz="2500" dirty="0" smtClean="0"/>
              <a:t>нижает уровень «плохих» медиаторов (например, </a:t>
            </a:r>
            <a:r>
              <a:rPr lang="ru-RU" sz="2500" dirty="0" err="1" smtClean="0"/>
              <a:t>глутамат</a:t>
            </a:r>
            <a:r>
              <a:rPr lang="ru-RU" sz="2500" dirty="0" smtClean="0"/>
              <a:t>) и повышает уровень «хороших» (ацетилхолин, </a:t>
            </a:r>
            <a:r>
              <a:rPr lang="ru-RU" sz="2500" dirty="0" err="1" smtClean="0"/>
              <a:t>допамин</a:t>
            </a:r>
            <a:r>
              <a:rPr lang="ru-RU" sz="2500" dirty="0" smtClean="0"/>
              <a:t>)</a:t>
            </a:r>
          </a:p>
          <a:p>
            <a:r>
              <a:rPr lang="ru-RU" sz="2500" dirty="0" smtClean="0"/>
              <a:t>Ингибирует перекисное окисление липидов</a:t>
            </a:r>
          </a:p>
          <a:p>
            <a:r>
              <a:rPr lang="ru-RU" sz="2500" dirty="0" smtClean="0"/>
              <a:t>Препятствует накоплению бета-амилоида (накопление </a:t>
            </a:r>
            <a:r>
              <a:rPr lang="el-GR" sz="2500" dirty="0" smtClean="0"/>
              <a:t>β</a:t>
            </a:r>
            <a:r>
              <a:rPr lang="ru-RU" sz="2500" dirty="0" smtClean="0"/>
              <a:t>-амилоидных бляшек в ткани мозга – одно из основных патоморфологических проявлений болезни Альцгеймера)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81281" y="1179504"/>
            <a:ext cx="1799129" cy="4355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928091" y="1179504"/>
            <a:ext cx="1786990" cy="5164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9513" y="1613585"/>
            <a:ext cx="27613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Нейро</a:t>
            </a:r>
            <a:r>
              <a:rPr lang="ru-RU" sz="2800" u="sng" dirty="0" err="1" smtClean="0"/>
              <a:t>протекция</a:t>
            </a:r>
            <a:endParaRPr lang="ru-RU" sz="2800" u="sng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050607" y="1648037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Нейро</a:t>
            </a:r>
            <a:r>
              <a:rPr lang="ru-RU" sz="2800" u="sng" dirty="0" err="1" smtClean="0"/>
              <a:t>репарация</a:t>
            </a:r>
            <a:endParaRPr lang="ru-RU" sz="2400" u="sng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79895" y="2171257"/>
            <a:ext cx="5157998" cy="377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dirty="0" smtClean="0"/>
              <a:t>Ингибирует </a:t>
            </a:r>
            <a:r>
              <a:rPr lang="ru-RU" sz="2300" dirty="0" err="1" smtClean="0"/>
              <a:t>апоптоз</a:t>
            </a:r>
            <a:r>
              <a:rPr lang="ru-RU" sz="2300" dirty="0" smtClean="0"/>
              <a:t> (гибель клеток)</a:t>
            </a:r>
          </a:p>
          <a:p>
            <a:r>
              <a:rPr lang="ru-RU" sz="2300" dirty="0" smtClean="0"/>
              <a:t>Стимулирует </a:t>
            </a:r>
            <a:r>
              <a:rPr lang="ru-RU" sz="2300" dirty="0" err="1" smtClean="0"/>
              <a:t>ангиогенез</a:t>
            </a:r>
            <a:r>
              <a:rPr lang="ru-RU" sz="2300" dirty="0" smtClean="0"/>
              <a:t> (</a:t>
            </a:r>
            <a:r>
              <a:rPr lang="ru-RU" sz="2300" dirty="0"/>
              <a:t>процесс образования новых кровеносных </a:t>
            </a:r>
            <a:r>
              <a:rPr lang="ru-RU" sz="2300" dirty="0" smtClean="0"/>
              <a:t>сосудов) </a:t>
            </a:r>
          </a:p>
          <a:p>
            <a:r>
              <a:rPr lang="ru-RU" sz="2300" dirty="0" smtClean="0"/>
              <a:t>Усиливает </a:t>
            </a:r>
            <a:r>
              <a:rPr lang="ru-RU" sz="2300" dirty="0" err="1" smtClean="0"/>
              <a:t>нейрогенез</a:t>
            </a:r>
            <a:r>
              <a:rPr lang="ru-RU" sz="2300" dirty="0" smtClean="0"/>
              <a:t> (</a:t>
            </a:r>
            <a:r>
              <a:rPr lang="ru-RU" sz="2300" dirty="0"/>
              <a:t>процесс образования новых нервных клеток</a:t>
            </a:r>
            <a:r>
              <a:rPr lang="ru-RU" sz="2300" dirty="0" smtClean="0"/>
              <a:t>)</a:t>
            </a:r>
          </a:p>
          <a:p>
            <a:r>
              <a:rPr lang="ru-RU" sz="2300" dirty="0" smtClean="0"/>
              <a:t>Усиливает </a:t>
            </a:r>
            <a:r>
              <a:rPr lang="ru-RU" sz="2300" dirty="0" err="1" smtClean="0"/>
              <a:t>глиогенез</a:t>
            </a:r>
            <a:r>
              <a:rPr lang="ru-RU" sz="2300" dirty="0" smtClean="0"/>
              <a:t> (увеличение пролиферации и дифференцировки </a:t>
            </a:r>
            <a:r>
              <a:rPr lang="ru-RU" sz="2300" dirty="0" err="1" smtClean="0"/>
              <a:t>астроглиальных</a:t>
            </a:r>
            <a:r>
              <a:rPr lang="ru-RU" sz="2300" dirty="0" smtClean="0"/>
              <a:t> клеток) и др.</a:t>
            </a:r>
            <a:endParaRPr lang="ru-RU" sz="23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943" y="6109235"/>
            <a:ext cx="9285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Цитиколин</a:t>
            </a:r>
            <a:r>
              <a:rPr lang="ru-RU" sz="1400" i="1" dirty="0" smtClean="0"/>
              <a:t>: механизм действия и клиническая эффективность при лечении ишемического инсульта, хронических цереброваскулярных расстройств и травматического повреждения головного мозга, </a:t>
            </a:r>
            <a:r>
              <a:rPr lang="ru-RU" sz="1400" i="1" dirty="0" err="1" smtClean="0"/>
              <a:t>А.В.Савустьяненко</a:t>
            </a:r>
            <a:r>
              <a:rPr lang="ru-RU" sz="1400" i="1" dirty="0" smtClean="0"/>
              <a:t> </a:t>
            </a:r>
            <a:r>
              <a:rPr lang="en-US" sz="1400" i="1" dirty="0" smtClean="0"/>
              <a:t>                       </a:t>
            </a:r>
            <a:r>
              <a:rPr lang="ru-RU" sz="1400" i="1" dirty="0" smtClean="0"/>
              <a:t>(</a:t>
            </a:r>
            <a:r>
              <a:rPr lang="en-US" sz="1400" i="1" dirty="0" smtClean="0"/>
              <a:t>International neurological journal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0037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525" y="478462"/>
            <a:ext cx="121920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562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Доказательная база: </a:t>
            </a:r>
            <a:r>
              <a:rPr lang="ru-RU" dirty="0" err="1" smtClean="0"/>
              <a:t>Цитиколин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90600" y="1136187"/>
            <a:ext cx="962025" cy="923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124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2104123" y="1138899"/>
            <a:ext cx="9183000" cy="923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PubMed</a:t>
            </a:r>
          </a:p>
          <a:p>
            <a:r>
              <a:rPr lang="en-US" sz="2400" dirty="0" smtClean="0">
                <a:latin typeface="+mn-lt"/>
              </a:rPr>
              <a:t>124 </a:t>
            </a:r>
            <a:r>
              <a:rPr lang="ru-RU" sz="2400" dirty="0" err="1" smtClean="0">
                <a:latin typeface="+mn-lt"/>
              </a:rPr>
              <a:t>рандомизированных</a:t>
            </a:r>
            <a:r>
              <a:rPr lang="ru-RU" sz="2400" dirty="0" smtClean="0">
                <a:latin typeface="+mn-lt"/>
              </a:rPr>
              <a:t> клинических исследования и </a:t>
            </a:r>
            <a:r>
              <a:rPr lang="ru-RU" sz="2400" dirty="0" err="1" smtClean="0">
                <a:latin typeface="+mn-lt"/>
              </a:rPr>
              <a:t>метаанализа</a:t>
            </a:r>
            <a:endParaRPr lang="ru-RU" sz="2400" dirty="0" smtClean="0"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2104123" y="2166009"/>
            <a:ext cx="775425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COCHRANE</a:t>
            </a:r>
            <a:endParaRPr lang="ru-RU" sz="2400" b="1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4 </a:t>
            </a:r>
            <a:r>
              <a:rPr lang="ru-RU" sz="2400" dirty="0" err="1" smtClean="0">
                <a:latin typeface="+mn-lt"/>
              </a:rPr>
              <a:t>метаанализа</a:t>
            </a:r>
            <a:endParaRPr lang="ru-RU" sz="2400" dirty="0" smtClean="0">
              <a:latin typeface="+mn-lt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38112" y="4156175"/>
            <a:ext cx="11934825" cy="242619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950" dirty="0"/>
              <a:t>И</a:t>
            </a:r>
            <a:r>
              <a:rPr lang="ru-RU" sz="1950" dirty="0" smtClean="0"/>
              <a:t>стория </a:t>
            </a:r>
            <a:r>
              <a:rPr lang="ru-RU" sz="1950" dirty="0"/>
              <a:t>применения </a:t>
            </a:r>
            <a:r>
              <a:rPr lang="ru-RU" sz="1950" dirty="0" smtClean="0"/>
              <a:t>препарата </a:t>
            </a:r>
            <a:r>
              <a:rPr lang="ru-RU" sz="1950" dirty="0" err="1" smtClean="0"/>
              <a:t>Цитиколин</a:t>
            </a:r>
            <a:r>
              <a:rPr lang="ru-RU" sz="1950" dirty="0" smtClean="0"/>
              <a:t> </a:t>
            </a:r>
            <a:r>
              <a:rPr lang="ru-RU" sz="1950" dirty="0"/>
              <a:t>насчитывает более 50 лет. </a:t>
            </a:r>
            <a:r>
              <a:rPr lang="ru-RU" sz="1950" dirty="0" err="1"/>
              <a:t>Цитиколин</a:t>
            </a:r>
            <a:r>
              <a:rPr lang="ru-RU" sz="1950" dirty="0"/>
              <a:t> был </a:t>
            </a:r>
            <a:r>
              <a:rPr lang="ru-RU" sz="1950" dirty="0" smtClean="0"/>
              <a:t>синтезирован </a:t>
            </a:r>
            <a:r>
              <a:rPr lang="ru-RU" sz="1950" dirty="0"/>
              <a:t>в </a:t>
            </a:r>
            <a:r>
              <a:rPr lang="ru-RU" sz="1950" dirty="0" smtClean="0"/>
              <a:t>1956г</a:t>
            </a:r>
            <a:r>
              <a:rPr lang="ru-RU" sz="1950" dirty="0"/>
              <a:t>. и с тех пор активно </a:t>
            </a:r>
            <a:r>
              <a:rPr lang="ru-RU" sz="1950" dirty="0" smtClean="0"/>
              <a:t>исследуется </a:t>
            </a:r>
            <a:r>
              <a:rPr lang="ru-RU" sz="1950" dirty="0"/>
              <a:t>как перспективное лекарственное средство для терапии неврологических </a:t>
            </a:r>
            <a:r>
              <a:rPr lang="ru-RU" sz="1950" dirty="0" smtClean="0"/>
              <a:t>расстройств. Первое </a:t>
            </a:r>
            <a:r>
              <a:rPr lang="ru-RU" sz="1950" dirty="0"/>
              <a:t>многоцентровое </a:t>
            </a:r>
            <a:r>
              <a:rPr lang="ru-RU" sz="1950" dirty="0" smtClean="0"/>
              <a:t>контролируемое </a:t>
            </a:r>
            <a:r>
              <a:rPr lang="ru-RU" sz="1950" dirty="0"/>
              <a:t>исследование было проведено </a:t>
            </a:r>
            <a:r>
              <a:rPr lang="ru-RU" sz="1950" dirty="0" smtClean="0"/>
              <a:t>в </a:t>
            </a:r>
            <a:r>
              <a:rPr lang="ru-RU" sz="1950" dirty="0"/>
              <a:t>1988 г. в Японии, которое детально исследовало действие </a:t>
            </a:r>
            <a:r>
              <a:rPr lang="ru-RU" sz="1950" dirty="0" err="1"/>
              <a:t>цитиколина</a:t>
            </a:r>
            <a:r>
              <a:rPr lang="ru-RU" sz="1950" dirty="0"/>
              <a:t> при инфаркте головного </a:t>
            </a:r>
            <a:r>
              <a:rPr lang="ru-RU" sz="1950" dirty="0" smtClean="0"/>
              <a:t>мозга. </a:t>
            </a:r>
            <a:r>
              <a:rPr lang="ru-RU" sz="1950" dirty="0"/>
              <a:t>В последующем, крупные </a:t>
            </a:r>
            <a:r>
              <a:rPr lang="ru-RU" sz="1950" dirty="0" smtClean="0"/>
              <a:t>многоцентровые </a:t>
            </a:r>
            <a:r>
              <a:rPr lang="ru-RU" sz="1950" dirty="0"/>
              <a:t>плацебо-контролируемые двойные слепые </a:t>
            </a:r>
            <a:r>
              <a:rPr lang="ru-RU" sz="1950" dirty="0" smtClean="0"/>
              <a:t>исследования </a:t>
            </a:r>
            <a:r>
              <a:rPr lang="ru-RU" sz="1950" dirty="0"/>
              <a:t>по изучению эффективности и </a:t>
            </a:r>
            <a:r>
              <a:rPr lang="ru-RU" sz="1950" dirty="0" smtClean="0"/>
              <a:t>безопасности </a:t>
            </a:r>
            <a:r>
              <a:rPr lang="ru-RU" sz="1950" dirty="0" err="1"/>
              <a:t>цитиколина</a:t>
            </a:r>
            <a:r>
              <a:rPr lang="ru-RU" sz="1950" dirty="0"/>
              <a:t> при ишемическом инсульте начинают проводиться в </a:t>
            </a:r>
            <a:r>
              <a:rPr lang="ru-RU" sz="1950" dirty="0" smtClean="0"/>
              <a:t>США, </a:t>
            </a:r>
            <a:r>
              <a:rPr lang="ru-RU" sz="1950" dirty="0"/>
              <a:t>а в начале XXI века многоцентровые клинические </a:t>
            </a:r>
            <a:r>
              <a:rPr lang="ru-RU" sz="1950" dirty="0" smtClean="0"/>
              <a:t>исследования </a:t>
            </a:r>
            <a:r>
              <a:rPr lang="ru-RU" sz="1950" dirty="0"/>
              <a:t>выходят уже на международный уровень.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990596" y="2118385"/>
            <a:ext cx="962025" cy="923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90595" y="3105319"/>
            <a:ext cx="962025" cy="923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chemeClr val="tx1"/>
              </a:solidFill>
            </a:endParaRPr>
          </a:p>
          <a:p>
            <a:pPr algn="ctr"/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176" y="3357263"/>
            <a:ext cx="9268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 smtClean="0"/>
              <a:t>12 000</a:t>
            </a:r>
            <a:endParaRPr lang="ru-RU" sz="2100" b="1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2104122" y="3152943"/>
            <a:ext cx="9059175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</a:rPr>
              <a:t>Общее число пациентов,</a:t>
            </a:r>
          </a:p>
          <a:p>
            <a:r>
              <a:rPr lang="ru-RU" sz="2400" dirty="0"/>
              <a:t>включенных в различные исследования </a:t>
            </a:r>
            <a:r>
              <a:rPr lang="ru-RU" sz="2400" dirty="0" smtClean="0"/>
              <a:t>эффективности</a:t>
            </a:r>
            <a:r>
              <a:rPr lang="ru-RU" sz="2400" dirty="0"/>
              <a:t>, составляет около 12 </a:t>
            </a:r>
            <a:r>
              <a:rPr lang="ru-RU" sz="2400" dirty="0" smtClean="0"/>
              <a:t>000</a:t>
            </a:r>
            <a:endParaRPr lang="ru-RU" sz="2400" b="1" dirty="0" smtClean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112" y="6556161"/>
            <a:ext cx="11934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https://mediqlab.com/drugs/f1a1bada-c3db-4f4f-85a2-8bd9f589ac90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1153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5185847" y="1746033"/>
            <a:ext cx="6901378" cy="433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Лечение неврологических и когнитивных нарушений, связанных </a:t>
            </a:r>
            <a:r>
              <a:rPr lang="ru-RU" sz="3600" u="sng" dirty="0" smtClean="0">
                <a:latin typeface="+mn-lt"/>
              </a:rPr>
              <a:t>с инсультом</a:t>
            </a:r>
          </a:p>
          <a:p>
            <a:endParaRPr lang="ru-RU" sz="16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Лечение неврологических и  когнитивных нарушений, связанных </a:t>
            </a:r>
            <a:r>
              <a:rPr lang="ru-RU" sz="3600" u="sng" dirty="0" smtClean="0">
                <a:latin typeface="+mn-lt"/>
              </a:rPr>
              <a:t>с травматическим повреждением головного мозга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1" y="613642"/>
            <a:ext cx="8762999" cy="549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Показания к применению </a:t>
            </a:r>
            <a:br>
              <a:rPr lang="ru-RU" dirty="0" smtClean="0"/>
            </a:br>
            <a:r>
              <a:rPr lang="ru-RU" sz="3600" dirty="0" smtClean="0">
                <a:solidFill>
                  <a:schemeClr val="tx1"/>
                </a:solidFill>
              </a:rPr>
              <a:t>(согласно инструкции)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/>
          <a:stretch/>
        </p:blipFill>
        <p:spPr>
          <a:xfrm>
            <a:off x="0" y="0"/>
            <a:ext cx="403404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19535" r="20748" b="18760"/>
          <a:stretch/>
        </p:blipFill>
        <p:spPr>
          <a:xfrm>
            <a:off x="2636589" y="3179305"/>
            <a:ext cx="2630736" cy="29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cxnSp>
        <p:nvCxnSpPr>
          <p:cNvPr id="40" name="Соединительная линия уступом 39"/>
          <p:cNvCxnSpPr/>
          <p:nvPr/>
        </p:nvCxnSpPr>
        <p:spPr>
          <a:xfrm flipH="1">
            <a:off x="3514538" y="3089842"/>
            <a:ext cx="8134450" cy="1110150"/>
          </a:xfrm>
          <a:prstGeom prst="bentConnector5">
            <a:avLst>
              <a:gd name="adj1" fmla="val -2418"/>
              <a:gd name="adj2" fmla="val 51503"/>
              <a:gd name="adj3" fmla="val 105163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6" y="1536816"/>
            <a:ext cx="8272131" cy="887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3366227" y="1564973"/>
            <a:ext cx="8282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300" dirty="0"/>
              <a:t>Когнитивные </a:t>
            </a:r>
            <a:r>
              <a:rPr lang="ru-RU" sz="2300" dirty="0" smtClean="0"/>
              <a:t>и поведенческие нарушения при дегенеративных и сосудистых </a:t>
            </a:r>
            <a:r>
              <a:rPr lang="ru-RU" sz="2300" dirty="0"/>
              <a:t>заболеваниях головного мозга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5" y="2680345"/>
            <a:ext cx="8272131" cy="8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0" y="3780676"/>
            <a:ext cx="8256884" cy="8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2175" y="2680345"/>
            <a:ext cx="8116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</a:rPr>
              <a:t>Ишемический инсульт (острый период) </a:t>
            </a:r>
            <a:r>
              <a:rPr lang="ru-RU" sz="2400" i="1" dirty="0" smtClean="0">
                <a:solidFill>
                  <a:prstClr val="black"/>
                </a:solidFill>
              </a:rPr>
              <a:t>в составе комплексной терапии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8124" y="3798559"/>
            <a:ext cx="808482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Ишемический и геморрагический  инсульт (восстановительный период)</a:t>
            </a:r>
            <a:endParaRPr lang="ru-RU" sz="2400" dirty="0"/>
          </a:p>
        </p:txBody>
      </p:sp>
      <p:cxnSp>
        <p:nvCxnSpPr>
          <p:cNvPr id="16" name="Соединительная линия уступом 15"/>
          <p:cNvCxnSpPr>
            <a:stCxn id="1026" idx="3"/>
            <a:endCxn id="1029" idx="1"/>
          </p:cNvCxnSpPr>
          <p:nvPr/>
        </p:nvCxnSpPr>
        <p:spPr>
          <a:xfrm flipH="1">
            <a:off x="3323695" y="1980472"/>
            <a:ext cx="8272132" cy="1110150"/>
          </a:xfrm>
          <a:prstGeom prst="bentConnector5">
            <a:avLst>
              <a:gd name="adj1" fmla="val -2763"/>
              <a:gd name="adj2" fmla="val 51503"/>
              <a:gd name="adj3" fmla="val 102763"/>
            </a:avLst>
          </a:prstGeom>
          <a:ln w="19050">
            <a:solidFill>
              <a:schemeClr val="accent1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flipH="1">
            <a:off x="3470934" y="4197354"/>
            <a:ext cx="8134450" cy="1110150"/>
          </a:xfrm>
          <a:prstGeom prst="bentConnector5">
            <a:avLst>
              <a:gd name="adj1" fmla="val -2810"/>
              <a:gd name="adj2" fmla="val 51503"/>
              <a:gd name="adj3" fmla="val 104509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3"/>
          <p:cNvSpPr txBox="1">
            <a:spLocks/>
          </p:cNvSpPr>
          <p:nvPr/>
        </p:nvSpPr>
        <p:spPr>
          <a:xfrm>
            <a:off x="-6546" y="571776"/>
            <a:ext cx="12198546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562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Показания к применению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75" y="4882041"/>
            <a:ext cx="8282763" cy="8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66227" y="4920359"/>
            <a:ext cx="8197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Черепно-мозговая травма (острый </a:t>
            </a:r>
            <a:r>
              <a:rPr lang="ru-RU" sz="2400" i="1" dirty="0" smtClean="0"/>
              <a:t>(в составе комплексной терапии)</a:t>
            </a:r>
            <a:r>
              <a:rPr lang="ru-RU" sz="2400" dirty="0" smtClean="0"/>
              <a:t> и восстановительный период)</a:t>
            </a:r>
            <a:endParaRPr lang="ru-RU" sz="2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t="19535" r="20749" b="18760"/>
          <a:stretch/>
        </p:blipFill>
        <p:spPr>
          <a:xfrm>
            <a:off x="415636" y="3002536"/>
            <a:ext cx="2622839" cy="2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corel шаблоны\ОЛЯ\Оклейка Нигерия\PharmPromDayF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9"/>
            <a:ext cx="12192000" cy="6854861"/>
          </a:xfrm>
          <a:prstGeom prst="rect">
            <a:avLst/>
          </a:prstGeom>
          <a:solidFill>
            <a:srgbClr val="00B150"/>
          </a:solidFill>
          <a:ln>
            <a:solidFill>
              <a:srgbClr val="00B150"/>
            </a:solidFill>
          </a:ln>
          <a:extLst/>
        </p:spPr>
      </p:pic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E8448EB6-B1BC-4B72-9F95-2557CE54F0F9}"/>
              </a:ext>
            </a:extLst>
          </p:cNvPr>
          <p:cNvSpPr txBox="1">
            <a:spLocks/>
          </p:cNvSpPr>
          <p:nvPr/>
        </p:nvSpPr>
        <p:spPr>
          <a:xfrm>
            <a:off x="4172661" y="1113376"/>
            <a:ext cx="7745019" cy="4807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Взрослые </a:t>
            </a:r>
          </a:p>
          <a:p>
            <a:r>
              <a:rPr lang="ru-RU" sz="3200" dirty="0"/>
              <a:t>Рекомендуемая </a:t>
            </a:r>
            <a:r>
              <a:rPr lang="ru-RU" sz="3200" dirty="0" smtClean="0"/>
              <a:t>доза </a:t>
            </a:r>
            <a:r>
              <a:rPr lang="ru-RU" sz="3200" dirty="0"/>
              <a:t>от </a:t>
            </a:r>
            <a:r>
              <a:rPr lang="ru-RU" sz="3200" b="1" dirty="0"/>
              <a:t>500 мг </a:t>
            </a:r>
            <a:r>
              <a:rPr lang="ru-RU" sz="3200" dirty="0"/>
              <a:t>(</a:t>
            </a:r>
            <a:r>
              <a:rPr lang="ru-RU" sz="3200" b="1" dirty="0"/>
              <a:t>2 </a:t>
            </a:r>
            <a:r>
              <a:rPr lang="ru-RU" sz="3200" b="1" dirty="0" smtClean="0"/>
              <a:t>мл</a:t>
            </a:r>
            <a:r>
              <a:rPr lang="ru-RU" sz="3200" dirty="0" smtClean="0"/>
              <a:t>) </a:t>
            </a:r>
            <a:r>
              <a:rPr lang="ru-RU" sz="3200" dirty="0"/>
              <a:t>до </a:t>
            </a:r>
            <a:r>
              <a:rPr lang="ru-RU" sz="3200" dirty="0" smtClean="0"/>
              <a:t>                 </a:t>
            </a:r>
            <a:r>
              <a:rPr lang="ru-RU" sz="3200" b="1" dirty="0" smtClean="0"/>
              <a:t>2 </a:t>
            </a:r>
            <a:r>
              <a:rPr lang="ru-RU" sz="3200" b="1" dirty="0"/>
              <a:t>000 мг </a:t>
            </a:r>
            <a:r>
              <a:rPr lang="ru-RU" sz="3200" dirty="0"/>
              <a:t>(</a:t>
            </a:r>
            <a:r>
              <a:rPr lang="ru-RU" sz="3200" b="1" dirty="0"/>
              <a:t>8 </a:t>
            </a:r>
            <a:r>
              <a:rPr lang="ru-RU" sz="3200" b="1" dirty="0" smtClean="0"/>
              <a:t>мл</a:t>
            </a:r>
            <a:r>
              <a:rPr lang="ru-RU" sz="3200" dirty="0" smtClean="0"/>
              <a:t>) </a:t>
            </a:r>
            <a:r>
              <a:rPr lang="ru-RU" sz="3200" dirty="0"/>
              <a:t>в сутки в зависимости от тяжести </a:t>
            </a:r>
            <a:r>
              <a:rPr lang="ru-RU" sz="3200" dirty="0" smtClean="0"/>
              <a:t>симптоматики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Дети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репарат следует применять только в том случае, если ожидаемая терапевтическая польза превышает любой возможный риск (после консультации врача)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" y="394567"/>
            <a:ext cx="12191999" cy="5499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Режим дозирования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34" y="6307510"/>
            <a:ext cx="1962647" cy="3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19535" r="20748" b="18760"/>
          <a:stretch/>
        </p:blipFill>
        <p:spPr>
          <a:xfrm>
            <a:off x="274264" y="2395952"/>
            <a:ext cx="3602405" cy="32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731</Words>
  <Application>Microsoft Office PowerPoint</Application>
  <PresentationFormat>Произвольный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Цитиколин – </vt:lpstr>
      <vt:lpstr>Цитиколин раствор для внутривенного и внутримышечного введения  1000 мг/4 мл №5</vt:lpstr>
      <vt:lpstr>Молекула Цитиколина</vt:lpstr>
      <vt:lpstr>Механизм действия Цитиколина</vt:lpstr>
      <vt:lpstr>Презентация PowerPoint</vt:lpstr>
      <vt:lpstr>Показания к применению  (согласно инструкции)</vt:lpstr>
      <vt:lpstr>Презентация PowerPoint</vt:lpstr>
      <vt:lpstr>Режим дозирования</vt:lpstr>
      <vt:lpstr>Способы введения</vt:lpstr>
      <vt:lpstr>Цитиколин раствор для приема внутрь 100 мг/мл во флаконе 50 мл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Романовская Татьяна Александровна</cp:lastModifiedBy>
  <cp:revision>229</cp:revision>
  <dcterms:created xsi:type="dcterms:W3CDTF">2023-02-11T08:11:06Z</dcterms:created>
  <dcterms:modified xsi:type="dcterms:W3CDTF">2025-11-13T08:09:02Z</dcterms:modified>
</cp:coreProperties>
</file>