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8" r:id="rId2"/>
  </p:sldMasterIdLst>
  <p:sldIdLst>
    <p:sldId id="278" r:id="rId3"/>
    <p:sldId id="257" r:id="rId4"/>
    <p:sldId id="264" r:id="rId5"/>
    <p:sldId id="263" r:id="rId6"/>
    <p:sldId id="266" r:id="rId7"/>
    <p:sldId id="268" r:id="rId8"/>
    <p:sldId id="259" r:id="rId9"/>
    <p:sldId id="269" r:id="rId10"/>
    <p:sldId id="262" r:id="rId11"/>
    <p:sldId id="282" r:id="rId12"/>
    <p:sldId id="274" r:id="rId13"/>
    <p:sldId id="272" r:id="rId14"/>
    <p:sldId id="275" r:id="rId15"/>
    <p:sldId id="276" r:id="rId16"/>
    <p:sldId id="280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66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A5D25B-5C39-4C0B-8BC0-A44F32BEE13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9E4AAC9-E186-4CE0-B2A0-16619984E98D}">
      <dgm:prSet/>
      <dgm:spPr/>
      <dgm:t>
        <a:bodyPr/>
        <a:lstStyle/>
        <a:p>
          <a:pPr rtl="0"/>
          <a:r>
            <a:rPr lang="ru-RU" dirty="0" smtClean="0"/>
            <a:t>1) быстро вызывать близкий к физиологическому сон и сохранять хорошее самочувствие утром и в течение дня;</a:t>
          </a:r>
          <a:endParaRPr lang="ru-RU" dirty="0"/>
        </a:p>
      </dgm:t>
    </dgm:pt>
    <dgm:pt modelId="{999586AF-0922-423D-86BD-3495B69DA353}" type="parTrans" cxnId="{8214F994-95DB-4736-9A27-E606E76996B7}">
      <dgm:prSet/>
      <dgm:spPr/>
      <dgm:t>
        <a:bodyPr/>
        <a:lstStyle/>
        <a:p>
          <a:endParaRPr lang="ru-RU"/>
        </a:p>
      </dgm:t>
    </dgm:pt>
    <dgm:pt modelId="{A09C74FB-0A27-416D-824F-D175C161BD77}" type="sibTrans" cxnId="{8214F994-95DB-4736-9A27-E606E76996B7}">
      <dgm:prSet/>
      <dgm:spPr/>
      <dgm:t>
        <a:bodyPr/>
        <a:lstStyle/>
        <a:p>
          <a:endParaRPr lang="ru-RU"/>
        </a:p>
      </dgm:t>
    </dgm:pt>
    <dgm:pt modelId="{5177882C-0861-4456-80F6-EC32C82D9341}">
      <dgm:prSet/>
      <dgm:spPr/>
      <dgm:t>
        <a:bodyPr/>
        <a:lstStyle/>
        <a:p>
          <a:pPr rtl="0"/>
          <a:r>
            <a:rPr lang="ru-RU" smtClean="0"/>
            <a:t>2) быстро всасываться и выводиться со скоростью, обеспечивающей необходимое время сна, не вызывая последействия при пробуждении;</a:t>
          </a:r>
          <a:endParaRPr lang="ru-RU"/>
        </a:p>
      </dgm:t>
    </dgm:pt>
    <dgm:pt modelId="{7C74AE1E-0371-4574-B775-3A539F76DEDA}" type="parTrans" cxnId="{4CA9D592-41EB-4DAA-9E8A-7EE7F920D65E}">
      <dgm:prSet/>
      <dgm:spPr/>
      <dgm:t>
        <a:bodyPr/>
        <a:lstStyle/>
        <a:p>
          <a:endParaRPr lang="ru-RU"/>
        </a:p>
      </dgm:t>
    </dgm:pt>
    <dgm:pt modelId="{3CDD65FF-042C-4547-AF69-48FF3F479F8B}" type="sibTrans" cxnId="{4CA9D592-41EB-4DAA-9E8A-7EE7F920D65E}">
      <dgm:prSet/>
      <dgm:spPr/>
      <dgm:t>
        <a:bodyPr/>
        <a:lstStyle/>
        <a:p>
          <a:endParaRPr lang="ru-RU"/>
        </a:p>
      </dgm:t>
    </dgm:pt>
    <dgm:pt modelId="{867B6AFB-3995-47A2-AAA2-CC5711FFBA9C}">
      <dgm:prSet/>
      <dgm:spPr/>
      <dgm:t>
        <a:bodyPr/>
        <a:lstStyle/>
        <a:p>
          <a:pPr rtl="0"/>
          <a:r>
            <a:rPr lang="ru-RU" dirty="0" smtClean="0"/>
            <a:t>3) селективно связываться с рецептором, чтобы вызывать только снотворный эффект;</a:t>
          </a:r>
          <a:endParaRPr lang="ru-RU" dirty="0"/>
        </a:p>
      </dgm:t>
    </dgm:pt>
    <dgm:pt modelId="{D26DB2DA-DBBA-4FD8-BC48-DB1972A9AF1F}" type="parTrans" cxnId="{8890088C-ED22-423A-B582-CE7AEFCFB6C7}">
      <dgm:prSet/>
      <dgm:spPr/>
      <dgm:t>
        <a:bodyPr/>
        <a:lstStyle/>
        <a:p>
          <a:endParaRPr lang="ru-RU"/>
        </a:p>
      </dgm:t>
    </dgm:pt>
    <dgm:pt modelId="{2FA64B37-9BB3-4A98-81E7-796911F68961}" type="sibTrans" cxnId="{8890088C-ED22-423A-B582-CE7AEFCFB6C7}">
      <dgm:prSet/>
      <dgm:spPr/>
      <dgm:t>
        <a:bodyPr/>
        <a:lstStyle/>
        <a:p>
          <a:endParaRPr lang="ru-RU"/>
        </a:p>
      </dgm:t>
    </dgm:pt>
    <dgm:pt modelId="{9CA3676C-1D4E-4E52-A9F7-912653BED1D7}">
      <dgm:prSet/>
      <dgm:spPr/>
      <dgm:t>
        <a:bodyPr/>
        <a:lstStyle/>
        <a:p>
          <a:pPr rtl="0"/>
          <a:r>
            <a:rPr lang="ru-RU" smtClean="0"/>
            <a:t>4) быть нетоксичным и не взаимодействовать с другими препаратами или их метаболитами;</a:t>
          </a:r>
          <a:endParaRPr lang="ru-RU"/>
        </a:p>
      </dgm:t>
    </dgm:pt>
    <dgm:pt modelId="{0F85B7EB-0BD3-47E1-88D8-F07453F960B3}" type="parTrans" cxnId="{FA6FC1D8-A3CA-4E2D-99B4-4C167DA75669}">
      <dgm:prSet/>
      <dgm:spPr/>
      <dgm:t>
        <a:bodyPr/>
        <a:lstStyle/>
        <a:p>
          <a:endParaRPr lang="ru-RU"/>
        </a:p>
      </dgm:t>
    </dgm:pt>
    <dgm:pt modelId="{D5D99CA4-EF82-4EB8-84D4-D95A9D6003EE}" type="sibTrans" cxnId="{FA6FC1D8-A3CA-4E2D-99B4-4C167DA75669}">
      <dgm:prSet/>
      <dgm:spPr/>
      <dgm:t>
        <a:bodyPr/>
        <a:lstStyle/>
        <a:p>
          <a:endParaRPr lang="ru-RU"/>
        </a:p>
      </dgm:t>
    </dgm:pt>
    <dgm:pt modelId="{20A431AB-6E15-42DD-88FF-913B034F9AB9}">
      <dgm:prSet/>
      <dgm:spPr/>
      <dgm:t>
        <a:bodyPr/>
        <a:lstStyle/>
        <a:p>
          <a:pPr rtl="0"/>
          <a:r>
            <a:rPr lang="ru-RU" smtClean="0"/>
            <a:t>5) иметь быстро насыщаемый профиль "доза - эффект", что снижает вероятность привыкания, передозировки и лекарственной зависимости.</a:t>
          </a:r>
          <a:endParaRPr lang="ru-RU"/>
        </a:p>
      </dgm:t>
    </dgm:pt>
    <dgm:pt modelId="{88A79ABF-2C96-4A22-87CD-3DE33555CB7B}" type="parTrans" cxnId="{2C0AF8D7-1574-4D90-B3E1-1B0E4640A32C}">
      <dgm:prSet/>
      <dgm:spPr/>
      <dgm:t>
        <a:bodyPr/>
        <a:lstStyle/>
        <a:p>
          <a:endParaRPr lang="ru-RU"/>
        </a:p>
      </dgm:t>
    </dgm:pt>
    <dgm:pt modelId="{EC08017F-BAC3-4B15-A399-949C276FDA1C}" type="sibTrans" cxnId="{2C0AF8D7-1574-4D90-B3E1-1B0E4640A32C}">
      <dgm:prSet/>
      <dgm:spPr/>
      <dgm:t>
        <a:bodyPr/>
        <a:lstStyle/>
        <a:p>
          <a:endParaRPr lang="ru-RU"/>
        </a:p>
      </dgm:t>
    </dgm:pt>
    <dgm:pt modelId="{3766BD4C-8A94-4081-8CA9-246BC4DAF36A}" type="pres">
      <dgm:prSet presAssocID="{36A5D25B-5C39-4C0B-8BC0-A44F32BEE13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1CD91F-8029-49DD-9F86-E7D0DFCBDE14}" type="pres">
      <dgm:prSet presAssocID="{36A5D25B-5C39-4C0B-8BC0-A44F32BEE13C}" presName="arrow" presStyleLbl="bgShp" presStyleIdx="0" presStyleCnt="1"/>
      <dgm:spPr/>
    </dgm:pt>
    <dgm:pt modelId="{B0185353-3677-4825-9692-D3C4CDFD4BD8}" type="pres">
      <dgm:prSet presAssocID="{36A5D25B-5C39-4C0B-8BC0-A44F32BEE13C}" presName="linearProcess" presStyleCnt="0"/>
      <dgm:spPr/>
    </dgm:pt>
    <dgm:pt modelId="{B47AF7CB-E076-476D-9D96-0CEDBA5C0CDC}" type="pres">
      <dgm:prSet presAssocID="{E9E4AAC9-E186-4CE0-B2A0-16619984E98D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C2329F-37FF-467F-AAB3-4134765A5A2B}" type="pres">
      <dgm:prSet presAssocID="{A09C74FB-0A27-416D-824F-D175C161BD77}" presName="sibTrans" presStyleCnt="0"/>
      <dgm:spPr/>
    </dgm:pt>
    <dgm:pt modelId="{B15201AC-A810-4822-B00C-612E410545C1}" type="pres">
      <dgm:prSet presAssocID="{5177882C-0861-4456-80F6-EC32C82D9341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C56E1E-BA80-429C-9604-407F5C95F237}" type="pres">
      <dgm:prSet presAssocID="{3CDD65FF-042C-4547-AF69-48FF3F479F8B}" presName="sibTrans" presStyleCnt="0"/>
      <dgm:spPr/>
    </dgm:pt>
    <dgm:pt modelId="{9F9873F9-5698-4A67-97B0-A5C76E5F8F99}" type="pres">
      <dgm:prSet presAssocID="{867B6AFB-3995-47A2-AAA2-CC5711FFBA9C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51A9AB-0ED5-4959-81F1-841552D596EE}" type="pres">
      <dgm:prSet presAssocID="{2FA64B37-9BB3-4A98-81E7-796911F68961}" presName="sibTrans" presStyleCnt="0"/>
      <dgm:spPr/>
    </dgm:pt>
    <dgm:pt modelId="{35C92949-2E72-40FE-8A81-9FBB6F96E945}" type="pres">
      <dgm:prSet presAssocID="{9CA3676C-1D4E-4E52-A9F7-912653BED1D7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0A4854-B06B-484D-8170-E74265063B67}" type="pres">
      <dgm:prSet presAssocID="{D5D99CA4-EF82-4EB8-84D4-D95A9D6003EE}" presName="sibTrans" presStyleCnt="0"/>
      <dgm:spPr/>
    </dgm:pt>
    <dgm:pt modelId="{7514DB64-B493-4FC0-BB90-CF01592A7BB6}" type="pres">
      <dgm:prSet presAssocID="{20A431AB-6E15-42DD-88FF-913B034F9AB9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90088C-ED22-423A-B582-CE7AEFCFB6C7}" srcId="{36A5D25B-5C39-4C0B-8BC0-A44F32BEE13C}" destId="{867B6AFB-3995-47A2-AAA2-CC5711FFBA9C}" srcOrd="2" destOrd="0" parTransId="{D26DB2DA-DBBA-4FD8-BC48-DB1972A9AF1F}" sibTransId="{2FA64B37-9BB3-4A98-81E7-796911F68961}"/>
    <dgm:cxn modelId="{2C0AF8D7-1574-4D90-B3E1-1B0E4640A32C}" srcId="{36A5D25B-5C39-4C0B-8BC0-A44F32BEE13C}" destId="{20A431AB-6E15-42DD-88FF-913B034F9AB9}" srcOrd="4" destOrd="0" parTransId="{88A79ABF-2C96-4A22-87CD-3DE33555CB7B}" sibTransId="{EC08017F-BAC3-4B15-A399-949C276FDA1C}"/>
    <dgm:cxn modelId="{C810136D-D1DA-475F-AE35-492E45F0F4EB}" type="presOf" srcId="{9CA3676C-1D4E-4E52-A9F7-912653BED1D7}" destId="{35C92949-2E72-40FE-8A81-9FBB6F96E945}" srcOrd="0" destOrd="0" presId="urn:microsoft.com/office/officeart/2005/8/layout/hProcess9"/>
    <dgm:cxn modelId="{8214F994-95DB-4736-9A27-E606E76996B7}" srcId="{36A5D25B-5C39-4C0B-8BC0-A44F32BEE13C}" destId="{E9E4AAC9-E186-4CE0-B2A0-16619984E98D}" srcOrd="0" destOrd="0" parTransId="{999586AF-0922-423D-86BD-3495B69DA353}" sibTransId="{A09C74FB-0A27-416D-824F-D175C161BD77}"/>
    <dgm:cxn modelId="{91D8941F-D4A0-4250-9F71-A7ABD36874CD}" type="presOf" srcId="{5177882C-0861-4456-80F6-EC32C82D9341}" destId="{B15201AC-A810-4822-B00C-612E410545C1}" srcOrd="0" destOrd="0" presId="urn:microsoft.com/office/officeart/2005/8/layout/hProcess9"/>
    <dgm:cxn modelId="{2F62BDA7-1F69-4619-8B65-AE740B2DBA4F}" type="presOf" srcId="{867B6AFB-3995-47A2-AAA2-CC5711FFBA9C}" destId="{9F9873F9-5698-4A67-97B0-A5C76E5F8F99}" srcOrd="0" destOrd="0" presId="urn:microsoft.com/office/officeart/2005/8/layout/hProcess9"/>
    <dgm:cxn modelId="{FA6FC1D8-A3CA-4E2D-99B4-4C167DA75669}" srcId="{36A5D25B-5C39-4C0B-8BC0-A44F32BEE13C}" destId="{9CA3676C-1D4E-4E52-A9F7-912653BED1D7}" srcOrd="3" destOrd="0" parTransId="{0F85B7EB-0BD3-47E1-88D8-F07453F960B3}" sibTransId="{D5D99CA4-EF82-4EB8-84D4-D95A9D6003EE}"/>
    <dgm:cxn modelId="{4CA9D592-41EB-4DAA-9E8A-7EE7F920D65E}" srcId="{36A5D25B-5C39-4C0B-8BC0-A44F32BEE13C}" destId="{5177882C-0861-4456-80F6-EC32C82D9341}" srcOrd="1" destOrd="0" parTransId="{7C74AE1E-0371-4574-B775-3A539F76DEDA}" sibTransId="{3CDD65FF-042C-4547-AF69-48FF3F479F8B}"/>
    <dgm:cxn modelId="{88472508-7981-40E1-A4B4-F7900831D10E}" type="presOf" srcId="{20A431AB-6E15-42DD-88FF-913B034F9AB9}" destId="{7514DB64-B493-4FC0-BB90-CF01592A7BB6}" srcOrd="0" destOrd="0" presId="urn:microsoft.com/office/officeart/2005/8/layout/hProcess9"/>
    <dgm:cxn modelId="{DF344F8F-8A7E-49AD-9E28-0B4559A08304}" type="presOf" srcId="{E9E4AAC9-E186-4CE0-B2A0-16619984E98D}" destId="{B47AF7CB-E076-476D-9D96-0CEDBA5C0CDC}" srcOrd="0" destOrd="0" presId="urn:microsoft.com/office/officeart/2005/8/layout/hProcess9"/>
    <dgm:cxn modelId="{E5371485-33E2-46C6-B2E3-B5C07A30D729}" type="presOf" srcId="{36A5D25B-5C39-4C0B-8BC0-A44F32BEE13C}" destId="{3766BD4C-8A94-4081-8CA9-246BC4DAF36A}" srcOrd="0" destOrd="0" presId="urn:microsoft.com/office/officeart/2005/8/layout/hProcess9"/>
    <dgm:cxn modelId="{B2912C51-CC46-44BB-85A7-9B4556302EF3}" type="presParOf" srcId="{3766BD4C-8A94-4081-8CA9-246BC4DAF36A}" destId="{481CD91F-8029-49DD-9F86-E7D0DFCBDE14}" srcOrd="0" destOrd="0" presId="urn:microsoft.com/office/officeart/2005/8/layout/hProcess9"/>
    <dgm:cxn modelId="{B91F5A12-74C2-4C58-9673-6294826CECB8}" type="presParOf" srcId="{3766BD4C-8A94-4081-8CA9-246BC4DAF36A}" destId="{B0185353-3677-4825-9692-D3C4CDFD4BD8}" srcOrd="1" destOrd="0" presId="urn:microsoft.com/office/officeart/2005/8/layout/hProcess9"/>
    <dgm:cxn modelId="{6832810C-818C-4A26-AC1D-D6B55ECEA0FD}" type="presParOf" srcId="{B0185353-3677-4825-9692-D3C4CDFD4BD8}" destId="{B47AF7CB-E076-476D-9D96-0CEDBA5C0CDC}" srcOrd="0" destOrd="0" presId="urn:microsoft.com/office/officeart/2005/8/layout/hProcess9"/>
    <dgm:cxn modelId="{2BD89C74-F210-4AF8-9468-7B6B80528625}" type="presParOf" srcId="{B0185353-3677-4825-9692-D3C4CDFD4BD8}" destId="{6BC2329F-37FF-467F-AAB3-4134765A5A2B}" srcOrd="1" destOrd="0" presId="urn:microsoft.com/office/officeart/2005/8/layout/hProcess9"/>
    <dgm:cxn modelId="{AAFBEA77-F651-4EFD-B3B0-B0828EDF573C}" type="presParOf" srcId="{B0185353-3677-4825-9692-D3C4CDFD4BD8}" destId="{B15201AC-A810-4822-B00C-612E410545C1}" srcOrd="2" destOrd="0" presId="urn:microsoft.com/office/officeart/2005/8/layout/hProcess9"/>
    <dgm:cxn modelId="{625F69CB-8DA5-4DDE-B030-DDC4A014ABCB}" type="presParOf" srcId="{B0185353-3677-4825-9692-D3C4CDFD4BD8}" destId="{F7C56E1E-BA80-429C-9604-407F5C95F237}" srcOrd="3" destOrd="0" presId="urn:microsoft.com/office/officeart/2005/8/layout/hProcess9"/>
    <dgm:cxn modelId="{77DBA178-A284-417B-8666-CE14C0305F8F}" type="presParOf" srcId="{B0185353-3677-4825-9692-D3C4CDFD4BD8}" destId="{9F9873F9-5698-4A67-97B0-A5C76E5F8F99}" srcOrd="4" destOrd="0" presId="urn:microsoft.com/office/officeart/2005/8/layout/hProcess9"/>
    <dgm:cxn modelId="{A587DA04-136B-4FEC-A704-279874FB19A1}" type="presParOf" srcId="{B0185353-3677-4825-9692-D3C4CDFD4BD8}" destId="{F351A9AB-0ED5-4959-81F1-841552D596EE}" srcOrd="5" destOrd="0" presId="urn:microsoft.com/office/officeart/2005/8/layout/hProcess9"/>
    <dgm:cxn modelId="{24B0A6A9-77A0-4DBA-A238-0B2878F12F9B}" type="presParOf" srcId="{B0185353-3677-4825-9692-D3C4CDFD4BD8}" destId="{35C92949-2E72-40FE-8A81-9FBB6F96E945}" srcOrd="6" destOrd="0" presId="urn:microsoft.com/office/officeart/2005/8/layout/hProcess9"/>
    <dgm:cxn modelId="{9232F0B1-12FD-40DC-A756-61653528AA9E}" type="presParOf" srcId="{B0185353-3677-4825-9692-D3C4CDFD4BD8}" destId="{0E0A4854-B06B-484D-8170-E74265063B67}" srcOrd="7" destOrd="0" presId="urn:microsoft.com/office/officeart/2005/8/layout/hProcess9"/>
    <dgm:cxn modelId="{28D17570-C868-4F76-A2DC-199DD3FBB267}" type="presParOf" srcId="{B0185353-3677-4825-9692-D3C4CDFD4BD8}" destId="{7514DB64-B493-4FC0-BB90-CF01592A7BB6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4FD300-84AB-4C48-9FE5-402B4EEBA8A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8A7745-8FB1-4C1B-969E-1834FDAA9E4D}">
      <dgm:prSet/>
      <dgm:spPr/>
      <dgm:t>
        <a:bodyPr/>
        <a:lstStyle/>
        <a:p>
          <a:pPr rtl="0"/>
          <a:endParaRPr lang="ru-RU"/>
        </a:p>
      </dgm:t>
    </dgm:pt>
    <dgm:pt modelId="{293FE86E-6CA6-4BA2-830B-3BB3EA148F36}" type="parTrans" cxnId="{85DB2B18-244B-45DD-8433-122B50681385}">
      <dgm:prSet/>
      <dgm:spPr/>
      <dgm:t>
        <a:bodyPr/>
        <a:lstStyle/>
        <a:p>
          <a:endParaRPr lang="ru-RU"/>
        </a:p>
      </dgm:t>
    </dgm:pt>
    <dgm:pt modelId="{2FAE867B-6CD7-40C5-A8C8-28EC1EC0E3E0}" type="sibTrans" cxnId="{85DB2B18-244B-45DD-8433-122B50681385}">
      <dgm:prSet/>
      <dgm:spPr/>
      <dgm:t>
        <a:bodyPr/>
        <a:lstStyle/>
        <a:p>
          <a:endParaRPr lang="ru-RU"/>
        </a:p>
      </dgm:t>
    </dgm:pt>
    <dgm:pt modelId="{D3E51258-CAB8-4163-9FF9-4BC37B2A363E}">
      <dgm:prSet/>
      <dgm:spPr/>
      <dgm:t>
        <a:bodyPr/>
        <a:lstStyle/>
        <a:p>
          <a:pPr rtl="0"/>
          <a:r>
            <a:rPr lang="ru-RU" dirty="0" smtClean="0"/>
            <a:t>быстро вызывает сон, не уменьшая части быстрого сна в его структуре,</a:t>
          </a:r>
          <a:endParaRPr lang="ru-RU" dirty="0"/>
        </a:p>
      </dgm:t>
    </dgm:pt>
    <dgm:pt modelId="{EF72535B-947C-4A0A-8F98-42DE4BBABDC4}" type="parTrans" cxnId="{D6DE990F-76C5-4782-AE59-2F427A3C1626}">
      <dgm:prSet/>
      <dgm:spPr/>
      <dgm:t>
        <a:bodyPr/>
        <a:lstStyle/>
        <a:p>
          <a:endParaRPr lang="ru-RU"/>
        </a:p>
      </dgm:t>
    </dgm:pt>
    <dgm:pt modelId="{D32824B6-A212-45B5-9BEF-431B0FA636BD}" type="sibTrans" cxnId="{D6DE990F-76C5-4782-AE59-2F427A3C1626}">
      <dgm:prSet/>
      <dgm:spPr/>
      <dgm:t>
        <a:bodyPr/>
        <a:lstStyle/>
        <a:p>
          <a:endParaRPr lang="ru-RU"/>
        </a:p>
      </dgm:t>
    </dgm:pt>
    <dgm:pt modelId="{BDF023CA-CAA6-4656-BB43-42496FA75E96}">
      <dgm:prSet/>
      <dgm:spPr/>
      <dgm:t>
        <a:bodyPr/>
        <a:lstStyle/>
        <a:p>
          <a:pPr rtl="0"/>
          <a:r>
            <a:rPr lang="ru-RU" smtClean="0"/>
            <a:t>поддерживает сон с сохранением нормального фазового состава,</a:t>
          </a:r>
          <a:endParaRPr lang="ru-RU"/>
        </a:p>
      </dgm:t>
    </dgm:pt>
    <dgm:pt modelId="{60D8B5D6-4A9C-4436-AE62-C719173FE5DE}" type="parTrans" cxnId="{F8B17B4F-A1D3-479B-AADA-179052B4152B}">
      <dgm:prSet/>
      <dgm:spPr/>
      <dgm:t>
        <a:bodyPr/>
        <a:lstStyle/>
        <a:p>
          <a:endParaRPr lang="ru-RU"/>
        </a:p>
      </dgm:t>
    </dgm:pt>
    <dgm:pt modelId="{F9F4825F-BD1B-4218-8A30-E65969A52CCB}" type="sibTrans" cxnId="{F8B17B4F-A1D3-479B-AADA-179052B4152B}">
      <dgm:prSet/>
      <dgm:spPr/>
      <dgm:t>
        <a:bodyPr/>
        <a:lstStyle/>
        <a:p>
          <a:endParaRPr lang="ru-RU"/>
        </a:p>
      </dgm:t>
    </dgm:pt>
    <dgm:pt modelId="{FE679933-E4B4-4E31-979E-C0483C13B09D}">
      <dgm:prSet/>
      <dgm:spPr/>
      <dgm:t>
        <a:bodyPr/>
        <a:lstStyle/>
        <a:p>
          <a:pPr rtl="0"/>
          <a:r>
            <a:rPr lang="ru-RU" dirty="0" smtClean="0"/>
            <a:t>продлевает сон человека, </a:t>
          </a:r>
          <a:endParaRPr lang="ru-RU" dirty="0"/>
        </a:p>
      </dgm:t>
    </dgm:pt>
    <dgm:pt modelId="{0B8C699B-6E15-4766-8249-EAEFFA78EEFA}" type="parTrans" cxnId="{1D9A2F5D-771F-4899-AE8C-04C67F263169}">
      <dgm:prSet/>
      <dgm:spPr/>
      <dgm:t>
        <a:bodyPr/>
        <a:lstStyle/>
        <a:p>
          <a:endParaRPr lang="ru-RU"/>
        </a:p>
      </dgm:t>
    </dgm:pt>
    <dgm:pt modelId="{632335DE-6241-40CE-9B1F-8D92F7CB86EB}" type="sibTrans" cxnId="{1D9A2F5D-771F-4899-AE8C-04C67F263169}">
      <dgm:prSet/>
      <dgm:spPr/>
      <dgm:t>
        <a:bodyPr/>
        <a:lstStyle/>
        <a:p>
          <a:endParaRPr lang="ru-RU"/>
        </a:p>
      </dgm:t>
    </dgm:pt>
    <dgm:pt modelId="{AB1E1951-E024-4A89-BB9C-1BFBB599DA0E}">
      <dgm:prSet/>
      <dgm:spPr/>
      <dgm:t>
        <a:bodyPr/>
        <a:lstStyle/>
        <a:p>
          <a:pPr rtl="0"/>
          <a:r>
            <a:rPr lang="ru-RU" smtClean="0"/>
            <a:t>улучшает качество сна,</a:t>
          </a:r>
          <a:endParaRPr lang="ru-RU"/>
        </a:p>
      </dgm:t>
    </dgm:pt>
    <dgm:pt modelId="{DE69939B-E714-40F7-BD21-F9488DA6A613}" type="parTrans" cxnId="{A1E65D9C-5E00-474F-BE3E-746D8373A28F}">
      <dgm:prSet/>
      <dgm:spPr/>
      <dgm:t>
        <a:bodyPr/>
        <a:lstStyle/>
        <a:p>
          <a:endParaRPr lang="ru-RU"/>
        </a:p>
      </dgm:t>
    </dgm:pt>
    <dgm:pt modelId="{77EBAEDB-F6F0-40CD-B62B-156D9B23448D}" type="sibTrans" cxnId="{A1E65D9C-5E00-474F-BE3E-746D8373A28F}">
      <dgm:prSet/>
      <dgm:spPr/>
      <dgm:t>
        <a:bodyPr/>
        <a:lstStyle/>
        <a:p>
          <a:endParaRPr lang="ru-RU"/>
        </a:p>
      </dgm:t>
    </dgm:pt>
    <dgm:pt modelId="{6F748323-FEFC-44B1-A449-3058E73026EF}">
      <dgm:prSet/>
      <dgm:spPr/>
      <dgm:t>
        <a:bodyPr/>
        <a:lstStyle/>
        <a:p>
          <a:pPr rtl="0"/>
          <a:r>
            <a:rPr lang="ru-RU" dirty="0" smtClean="0"/>
            <a:t>снижает частоту как ночных, так и ранних пробуждений,</a:t>
          </a:r>
          <a:endParaRPr lang="ru-RU" dirty="0"/>
        </a:p>
      </dgm:t>
    </dgm:pt>
    <dgm:pt modelId="{090F452E-A8A7-42CC-80DB-34B1832F96B5}" type="parTrans" cxnId="{4B54A25E-B919-4026-BF65-9522D0294E8A}">
      <dgm:prSet/>
      <dgm:spPr/>
      <dgm:t>
        <a:bodyPr/>
        <a:lstStyle/>
        <a:p>
          <a:endParaRPr lang="ru-RU"/>
        </a:p>
      </dgm:t>
    </dgm:pt>
    <dgm:pt modelId="{38E63BBB-F3F4-450A-ACD7-53F02BF857A8}" type="sibTrans" cxnId="{4B54A25E-B919-4026-BF65-9522D0294E8A}">
      <dgm:prSet/>
      <dgm:spPr/>
      <dgm:t>
        <a:bodyPr/>
        <a:lstStyle/>
        <a:p>
          <a:endParaRPr lang="ru-RU"/>
        </a:p>
      </dgm:t>
    </dgm:pt>
    <dgm:pt modelId="{047D30CC-294D-40D4-BAE7-4BF7E92AAA0C}">
      <dgm:prSet/>
      <dgm:spPr/>
      <dgm:t>
        <a:bodyPr/>
        <a:lstStyle/>
        <a:p>
          <a:pPr rtl="0"/>
          <a:r>
            <a:rPr lang="ru-RU" dirty="0" smtClean="0"/>
            <a:t>сокращает I фазу и продлевает II фазу сна, подкрепляя или продлевая стадии глубокого сна,</a:t>
          </a:r>
          <a:endParaRPr lang="ru-RU" dirty="0"/>
        </a:p>
      </dgm:t>
    </dgm:pt>
    <dgm:pt modelId="{B44582F1-56FA-46B1-8BC8-49460A78C338}" type="parTrans" cxnId="{ECFBCDEA-6F98-42D1-AA75-C6F5238C47A6}">
      <dgm:prSet/>
      <dgm:spPr/>
      <dgm:t>
        <a:bodyPr/>
        <a:lstStyle/>
        <a:p>
          <a:endParaRPr lang="ru-RU"/>
        </a:p>
      </dgm:t>
    </dgm:pt>
    <dgm:pt modelId="{EBD8F4B1-7AFA-44AF-8F42-AF64FF82D2B0}" type="sibTrans" cxnId="{ECFBCDEA-6F98-42D1-AA75-C6F5238C47A6}">
      <dgm:prSet/>
      <dgm:spPr/>
      <dgm:t>
        <a:bodyPr/>
        <a:lstStyle/>
        <a:p>
          <a:endParaRPr lang="ru-RU"/>
        </a:p>
      </dgm:t>
    </dgm:pt>
    <dgm:pt modelId="{CC34ED57-96D9-4595-9ABE-7956D204FB84}">
      <dgm:prSet/>
      <dgm:spPr/>
      <dgm:t>
        <a:bodyPr/>
        <a:lstStyle/>
        <a:p>
          <a:pPr rtl="0"/>
          <a:r>
            <a:rPr lang="ru-RU" dirty="0" smtClean="0"/>
            <a:t>не вызывает разбитости или сонливости утром.</a:t>
          </a:r>
          <a:endParaRPr lang="ru-RU" dirty="0"/>
        </a:p>
      </dgm:t>
    </dgm:pt>
    <dgm:pt modelId="{9DC5416F-2273-4EC5-9548-4CA7B883B99C}" type="parTrans" cxnId="{72B6FB04-8D21-4666-A489-141C37EC3411}">
      <dgm:prSet/>
      <dgm:spPr/>
      <dgm:t>
        <a:bodyPr/>
        <a:lstStyle/>
        <a:p>
          <a:endParaRPr lang="ru-RU"/>
        </a:p>
      </dgm:t>
    </dgm:pt>
    <dgm:pt modelId="{2B66C3F4-89E5-4981-A80D-00E120B77FC6}" type="sibTrans" cxnId="{72B6FB04-8D21-4666-A489-141C37EC3411}">
      <dgm:prSet/>
      <dgm:spPr/>
      <dgm:t>
        <a:bodyPr/>
        <a:lstStyle/>
        <a:p>
          <a:endParaRPr lang="ru-RU"/>
        </a:p>
      </dgm:t>
    </dgm:pt>
    <dgm:pt modelId="{4A420623-14F6-4EEB-A3E7-17CB2C6C3B20}" type="pres">
      <dgm:prSet presAssocID="{534FD300-84AB-4C48-9FE5-402B4EEBA8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0B0A02-E7B2-43B2-B834-6C3AACDD3F71}" type="pres">
      <dgm:prSet presAssocID="{D38A7745-8FB1-4C1B-969E-1834FDAA9E4D}" presName="parentLin" presStyleCnt="0"/>
      <dgm:spPr/>
    </dgm:pt>
    <dgm:pt modelId="{E8E37786-C5AD-491F-807F-7622EF52521D}" type="pres">
      <dgm:prSet presAssocID="{D38A7745-8FB1-4C1B-969E-1834FDAA9E4D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90A2714B-F186-4399-86A1-F42FEB8E709A}" type="pres">
      <dgm:prSet presAssocID="{D38A7745-8FB1-4C1B-969E-1834FDAA9E4D}" presName="parentText" presStyleLbl="node1" presStyleIdx="0" presStyleCnt="1" custScaleX="55199" custScaleY="324016" custLinFactNeighborX="-19088" custLinFactNeighborY="-16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4F1C71-5EF5-47E7-87F1-2502F38E3D00}" type="pres">
      <dgm:prSet presAssocID="{D38A7745-8FB1-4C1B-969E-1834FDAA9E4D}" presName="negativeSpace" presStyleCnt="0"/>
      <dgm:spPr/>
    </dgm:pt>
    <dgm:pt modelId="{B8C5DE37-609D-4F6B-B478-276A347ED4C8}" type="pres">
      <dgm:prSet presAssocID="{D38A7745-8FB1-4C1B-969E-1834FDAA9E4D}" presName="childText" presStyleLbl="conFgAcc1" presStyleIdx="0" presStyleCnt="1" custLinFactNeighborX="3466" custLinFactNeighborY="31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54A25E-B919-4026-BF65-9522D0294E8A}" srcId="{D38A7745-8FB1-4C1B-969E-1834FDAA9E4D}" destId="{6F748323-FEFC-44B1-A449-3058E73026EF}" srcOrd="4" destOrd="0" parTransId="{090F452E-A8A7-42CC-80DB-34B1832F96B5}" sibTransId="{38E63BBB-F3F4-450A-ACD7-53F02BF857A8}"/>
    <dgm:cxn modelId="{ECFBCDEA-6F98-42D1-AA75-C6F5238C47A6}" srcId="{D38A7745-8FB1-4C1B-969E-1834FDAA9E4D}" destId="{047D30CC-294D-40D4-BAE7-4BF7E92AAA0C}" srcOrd="5" destOrd="0" parTransId="{B44582F1-56FA-46B1-8BC8-49460A78C338}" sibTransId="{EBD8F4B1-7AFA-44AF-8F42-AF64FF82D2B0}"/>
    <dgm:cxn modelId="{EF4C60EE-0078-43CB-B87B-0C8DAA4AD663}" type="presOf" srcId="{D38A7745-8FB1-4C1B-969E-1834FDAA9E4D}" destId="{90A2714B-F186-4399-86A1-F42FEB8E709A}" srcOrd="1" destOrd="0" presId="urn:microsoft.com/office/officeart/2005/8/layout/list1"/>
    <dgm:cxn modelId="{18D31555-E854-4E7C-BA76-5F2ADA0FD74C}" type="presOf" srcId="{AB1E1951-E024-4A89-BB9C-1BFBB599DA0E}" destId="{B8C5DE37-609D-4F6B-B478-276A347ED4C8}" srcOrd="0" destOrd="3" presId="urn:microsoft.com/office/officeart/2005/8/layout/list1"/>
    <dgm:cxn modelId="{7AE01B15-28A4-47E8-9D02-E28DA10EBB14}" type="presOf" srcId="{D38A7745-8FB1-4C1B-969E-1834FDAA9E4D}" destId="{E8E37786-C5AD-491F-807F-7622EF52521D}" srcOrd="0" destOrd="0" presId="urn:microsoft.com/office/officeart/2005/8/layout/list1"/>
    <dgm:cxn modelId="{FD649BFC-895F-4AB0-BB42-8D324577C138}" type="presOf" srcId="{FE679933-E4B4-4E31-979E-C0483C13B09D}" destId="{B8C5DE37-609D-4F6B-B478-276A347ED4C8}" srcOrd="0" destOrd="2" presId="urn:microsoft.com/office/officeart/2005/8/layout/list1"/>
    <dgm:cxn modelId="{12D4F1F9-1C96-446F-AC58-F3EF28F1B6CA}" type="presOf" srcId="{D3E51258-CAB8-4163-9FF9-4BC37B2A363E}" destId="{B8C5DE37-609D-4F6B-B478-276A347ED4C8}" srcOrd="0" destOrd="0" presId="urn:microsoft.com/office/officeart/2005/8/layout/list1"/>
    <dgm:cxn modelId="{E23990FE-3E6B-46BF-A933-25996F53C695}" type="presOf" srcId="{CC34ED57-96D9-4595-9ABE-7956D204FB84}" destId="{B8C5DE37-609D-4F6B-B478-276A347ED4C8}" srcOrd="0" destOrd="6" presId="urn:microsoft.com/office/officeart/2005/8/layout/list1"/>
    <dgm:cxn modelId="{85DB2B18-244B-45DD-8433-122B50681385}" srcId="{534FD300-84AB-4C48-9FE5-402B4EEBA8A2}" destId="{D38A7745-8FB1-4C1B-969E-1834FDAA9E4D}" srcOrd="0" destOrd="0" parTransId="{293FE86E-6CA6-4BA2-830B-3BB3EA148F36}" sibTransId="{2FAE867B-6CD7-40C5-A8C8-28EC1EC0E3E0}"/>
    <dgm:cxn modelId="{1D9A2F5D-771F-4899-AE8C-04C67F263169}" srcId="{D38A7745-8FB1-4C1B-969E-1834FDAA9E4D}" destId="{FE679933-E4B4-4E31-979E-C0483C13B09D}" srcOrd="2" destOrd="0" parTransId="{0B8C699B-6E15-4766-8249-EAEFFA78EEFA}" sibTransId="{632335DE-6241-40CE-9B1F-8D92F7CB86EB}"/>
    <dgm:cxn modelId="{F0BAFAAB-E90D-4A81-9BEC-2454D2B7CD69}" type="presOf" srcId="{047D30CC-294D-40D4-BAE7-4BF7E92AAA0C}" destId="{B8C5DE37-609D-4F6B-B478-276A347ED4C8}" srcOrd="0" destOrd="5" presId="urn:microsoft.com/office/officeart/2005/8/layout/list1"/>
    <dgm:cxn modelId="{DF63738B-17CE-4144-8291-695A108D2860}" type="presOf" srcId="{6F748323-FEFC-44B1-A449-3058E73026EF}" destId="{B8C5DE37-609D-4F6B-B478-276A347ED4C8}" srcOrd="0" destOrd="4" presId="urn:microsoft.com/office/officeart/2005/8/layout/list1"/>
    <dgm:cxn modelId="{D6DE990F-76C5-4782-AE59-2F427A3C1626}" srcId="{D38A7745-8FB1-4C1B-969E-1834FDAA9E4D}" destId="{D3E51258-CAB8-4163-9FF9-4BC37B2A363E}" srcOrd="0" destOrd="0" parTransId="{EF72535B-947C-4A0A-8F98-42DE4BBABDC4}" sibTransId="{D32824B6-A212-45B5-9BEF-431B0FA636BD}"/>
    <dgm:cxn modelId="{745ABD10-C3B1-4C93-A1E5-42B9E05A178B}" type="presOf" srcId="{BDF023CA-CAA6-4656-BB43-42496FA75E96}" destId="{B8C5DE37-609D-4F6B-B478-276A347ED4C8}" srcOrd="0" destOrd="1" presId="urn:microsoft.com/office/officeart/2005/8/layout/list1"/>
    <dgm:cxn modelId="{F8B17B4F-A1D3-479B-AADA-179052B4152B}" srcId="{D38A7745-8FB1-4C1B-969E-1834FDAA9E4D}" destId="{BDF023CA-CAA6-4656-BB43-42496FA75E96}" srcOrd="1" destOrd="0" parTransId="{60D8B5D6-4A9C-4436-AE62-C719173FE5DE}" sibTransId="{F9F4825F-BD1B-4218-8A30-E65969A52CCB}"/>
    <dgm:cxn modelId="{24E79A31-3BC5-4FA6-BBED-DA563A06C800}" type="presOf" srcId="{534FD300-84AB-4C48-9FE5-402B4EEBA8A2}" destId="{4A420623-14F6-4EEB-A3E7-17CB2C6C3B20}" srcOrd="0" destOrd="0" presId="urn:microsoft.com/office/officeart/2005/8/layout/list1"/>
    <dgm:cxn modelId="{A1E65D9C-5E00-474F-BE3E-746D8373A28F}" srcId="{D38A7745-8FB1-4C1B-969E-1834FDAA9E4D}" destId="{AB1E1951-E024-4A89-BB9C-1BFBB599DA0E}" srcOrd="3" destOrd="0" parTransId="{DE69939B-E714-40F7-BD21-F9488DA6A613}" sibTransId="{77EBAEDB-F6F0-40CD-B62B-156D9B23448D}"/>
    <dgm:cxn modelId="{72B6FB04-8D21-4666-A489-141C37EC3411}" srcId="{D38A7745-8FB1-4C1B-969E-1834FDAA9E4D}" destId="{CC34ED57-96D9-4595-9ABE-7956D204FB84}" srcOrd="6" destOrd="0" parTransId="{9DC5416F-2273-4EC5-9548-4CA7B883B99C}" sibTransId="{2B66C3F4-89E5-4981-A80D-00E120B77FC6}"/>
    <dgm:cxn modelId="{22642D81-F378-47BE-B7C5-006AE9D89A2C}" type="presParOf" srcId="{4A420623-14F6-4EEB-A3E7-17CB2C6C3B20}" destId="{710B0A02-E7B2-43B2-B834-6C3AACDD3F71}" srcOrd="0" destOrd="0" presId="urn:microsoft.com/office/officeart/2005/8/layout/list1"/>
    <dgm:cxn modelId="{95F533E8-99E9-4E5E-8E7E-19058360903D}" type="presParOf" srcId="{710B0A02-E7B2-43B2-B834-6C3AACDD3F71}" destId="{E8E37786-C5AD-491F-807F-7622EF52521D}" srcOrd="0" destOrd="0" presId="urn:microsoft.com/office/officeart/2005/8/layout/list1"/>
    <dgm:cxn modelId="{D189020E-DAB3-4838-8B0B-E6FF966CAD22}" type="presParOf" srcId="{710B0A02-E7B2-43B2-B834-6C3AACDD3F71}" destId="{90A2714B-F186-4399-86A1-F42FEB8E709A}" srcOrd="1" destOrd="0" presId="urn:microsoft.com/office/officeart/2005/8/layout/list1"/>
    <dgm:cxn modelId="{0FB3615F-B2C6-4EE8-80E3-050D9430EBEB}" type="presParOf" srcId="{4A420623-14F6-4EEB-A3E7-17CB2C6C3B20}" destId="{A74F1C71-5EF5-47E7-87F1-2502F38E3D00}" srcOrd="1" destOrd="0" presId="urn:microsoft.com/office/officeart/2005/8/layout/list1"/>
    <dgm:cxn modelId="{8E4A9631-A04D-49BF-A46C-B4314AE91D36}" type="presParOf" srcId="{4A420623-14F6-4EEB-A3E7-17CB2C6C3B20}" destId="{B8C5DE37-609D-4F6B-B478-276A347ED4C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4F6780-54E5-4A98-B7E9-38A95285D92F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1052DA-088F-42FC-B63B-CABBEA0121E6}">
      <dgm:prSet custT="1"/>
      <dgm:spPr/>
      <dgm:t>
        <a:bodyPr/>
        <a:lstStyle/>
        <a:p>
          <a:pPr rtl="0"/>
          <a:r>
            <a:rPr lang="ru-RU" sz="1400" dirty="0" smtClean="0"/>
            <a:t>Не влияет на индекс апноэ.</a:t>
          </a:r>
          <a:endParaRPr lang="ru-RU" sz="1400" dirty="0"/>
        </a:p>
      </dgm:t>
    </dgm:pt>
    <dgm:pt modelId="{41100293-37D3-4F97-A073-5E5FF51414AB}" type="parTrans" cxnId="{8D1177D0-A267-481B-B7E1-B5A21382E957}">
      <dgm:prSet/>
      <dgm:spPr/>
      <dgm:t>
        <a:bodyPr/>
        <a:lstStyle/>
        <a:p>
          <a:endParaRPr lang="ru-RU"/>
        </a:p>
      </dgm:t>
    </dgm:pt>
    <dgm:pt modelId="{1E3878F8-3004-4421-8F80-044565CA6DC9}" type="sibTrans" cxnId="{8D1177D0-A267-481B-B7E1-B5A21382E957}">
      <dgm:prSet/>
      <dgm:spPr/>
      <dgm:t>
        <a:bodyPr/>
        <a:lstStyle/>
        <a:p>
          <a:endParaRPr lang="ru-RU"/>
        </a:p>
      </dgm:t>
    </dgm:pt>
    <dgm:pt modelId="{DDA5B795-084E-45E3-9610-CD98C976E971}">
      <dgm:prSet custT="1"/>
      <dgm:spPr/>
      <dgm:t>
        <a:bodyPr/>
        <a:lstStyle/>
        <a:p>
          <a:pPr rtl="0"/>
          <a:r>
            <a:rPr lang="ru-RU" sz="1400" dirty="0" smtClean="0"/>
            <a:t>Эффективен при бессоннице, связанной с психоэмоциональным напряжением,</a:t>
          </a:r>
          <a:br>
            <a:rPr lang="ru-RU" sz="1400" dirty="0" smtClean="0"/>
          </a:br>
          <a:r>
            <a:rPr lang="ru-RU" sz="1400" dirty="0" smtClean="0"/>
            <a:t>изменением привычного ритма жизни</a:t>
          </a:r>
          <a:br>
            <a:rPr lang="ru-RU" sz="1400" dirty="0" smtClean="0"/>
          </a:br>
          <a:r>
            <a:rPr lang="ru-RU" sz="1400" dirty="0" smtClean="0"/>
            <a:t>при смене часовых поясов, посменном</a:t>
          </a:r>
          <a:br>
            <a:rPr lang="ru-RU" sz="1400" dirty="0" smtClean="0"/>
          </a:br>
          <a:r>
            <a:rPr lang="ru-RU" sz="1400" dirty="0" smtClean="0"/>
            <a:t>режиме работы.</a:t>
          </a:r>
          <a:endParaRPr lang="ru-RU" sz="1400" dirty="0"/>
        </a:p>
      </dgm:t>
    </dgm:pt>
    <dgm:pt modelId="{09F65ACA-36DF-4950-BF78-977381A150E5}" type="parTrans" cxnId="{FC9E5B7D-CA21-4745-B9EF-2823D1FFA14A}">
      <dgm:prSet/>
      <dgm:spPr/>
      <dgm:t>
        <a:bodyPr/>
        <a:lstStyle/>
        <a:p>
          <a:endParaRPr lang="ru-RU"/>
        </a:p>
      </dgm:t>
    </dgm:pt>
    <dgm:pt modelId="{310B4AAD-D6CC-49FC-8FFE-DC3696B9015B}" type="sibTrans" cxnId="{FC9E5B7D-CA21-4745-B9EF-2823D1FFA14A}">
      <dgm:prSet/>
      <dgm:spPr/>
      <dgm:t>
        <a:bodyPr/>
        <a:lstStyle/>
        <a:p>
          <a:endParaRPr lang="ru-RU"/>
        </a:p>
      </dgm:t>
    </dgm:pt>
    <dgm:pt modelId="{89866F92-6590-4900-A230-4F4B0C95EB1F}">
      <dgm:prSet custT="1"/>
      <dgm:spPr/>
      <dgm:t>
        <a:bodyPr/>
        <a:lstStyle/>
        <a:p>
          <a:pPr rtl="0"/>
          <a:r>
            <a:rPr lang="ru-RU" sz="1400" dirty="0" smtClean="0"/>
            <a:t>Сон наступает в течение 20-30 мин после</a:t>
          </a:r>
          <a:br>
            <a:rPr lang="ru-RU" sz="1400" dirty="0" smtClean="0"/>
          </a:br>
          <a:r>
            <a:rPr lang="ru-RU" sz="1400" dirty="0" smtClean="0"/>
            <a:t>приема и продолжается 6-8 ч.</a:t>
          </a:r>
          <a:br>
            <a:rPr lang="ru-RU" sz="1400" dirty="0" smtClean="0"/>
          </a:br>
          <a:endParaRPr lang="ru-RU" sz="1400" dirty="0"/>
        </a:p>
      </dgm:t>
    </dgm:pt>
    <dgm:pt modelId="{99A5F774-8C50-4631-9477-85581E5CF2B6}" type="parTrans" cxnId="{43ED1205-43B4-44A9-A884-9E26FC1C2EE8}">
      <dgm:prSet/>
      <dgm:spPr/>
      <dgm:t>
        <a:bodyPr/>
        <a:lstStyle/>
        <a:p>
          <a:endParaRPr lang="ru-RU"/>
        </a:p>
      </dgm:t>
    </dgm:pt>
    <dgm:pt modelId="{B989DF3A-73D3-462A-8715-C105043D97AE}" type="sibTrans" cxnId="{43ED1205-43B4-44A9-A884-9E26FC1C2EE8}">
      <dgm:prSet/>
      <dgm:spPr/>
      <dgm:t>
        <a:bodyPr/>
        <a:lstStyle/>
        <a:p>
          <a:endParaRPr lang="ru-RU"/>
        </a:p>
      </dgm:t>
    </dgm:pt>
    <dgm:pt modelId="{05E0BFB1-C777-4D9E-AE89-A4B5F69100FC}">
      <dgm:prSet custT="1"/>
      <dgm:spPr/>
      <dgm:t>
        <a:bodyPr/>
        <a:lstStyle/>
        <a:p>
          <a:pPr rtl="0"/>
          <a:r>
            <a:rPr lang="ru-RU" sz="1400" dirty="0" smtClean="0"/>
            <a:t>Вероятность возникновения привыкания, физической или психологической зависимости возрастает при нарушении</a:t>
          </a:r>
          <a:br>
            <a:rPr lang="ru-RU" sz="1400" dirty="0" smtClean="0"/>
          </a:br>
          <a:r>
            <a:rPr lang="ru-RU" sz="1400" dirty="0" smtClean="0"/>
            <a:t>предписанной дозировки или</a:t>
          </a:r>
          <a:br>
            <a:rPr lang="ru-RU" sz="1400" dirty="0" smtClean="0"/>
          </a:br>
          <a:r>
            <a:rPr lang="ru-RU" sz="1400" dirty="0" smtClean="0"/>
            <a:t>продолжительности лечения более 4 </a:t>
          </a:r>
          <a:r>
            <a:rPr lang="ru-RU" sz="1400" dirty="0" err="1" smtClean="0"/>
            <a:t>нед</a:t>
          </a:r>
          <a:r>
            <a:rPr lang="ru-RU" sz="1400" dirty="0" smtClean="0"/>
            <a:t>.</a:t>
          </a:r>
          <a:endParaRPr lang="ru-RU" sz="1400" dirty="0"/>
        </a:p>
      </dgm:t>
    </dgm:pt>
    <dgm:pt modelId="{E8645F99-69C1-4F99-8A93-069FC3F7D924}" type="parTrans" cxnId="{10F726EF-B7F4-45F9-8777-894AD948CB66}">
      <dgm:prSet/>
      <dgm:spPr/>
      <dgm:t>
        <a:bodyPr/>
        <a:lstStyle/>
        <a:p>
          <a:endParaRPr lang="ru-RU"/>
        </a:p>
      </dgm:t>
    </dgm:pt>
    <dgm:pt modelId="{C96EC393-E796-4E71-9A3F-E0DC1B3AB3EA}" type="sibTrans" cxnId="{10F726EF-B7F4-45F9-8777-894AD948CB66}">
      <dgm:prSet/>
      <dgm:spPr/>
      <dgm:t>
        <a:bodyPr/>
        <a:lstStyle/>
        <a:p>
          <a:endParaRPr lang="ru-RU"/>
        </a:p>
      </dgm:t>
    </dgm:pt>
    <dgm:pt modelId="{FB31565A-D973-4DDF-BAE6-C98D9593E605}" type="pres">
      <dgm:prSet presAssocID="{884F6780-54E5-4A98-B7E9-38A95285D92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FDF4501-0552-4D20-BF9E-C9E817319007}" type="pres">
      <dgm:prSet presAssocID="{FF1052DA-088F-42FC-B63B-CABBEA0121E6}" presName="horFlow" presStyleCnt="0"/>
      <dgm:spPr/>
    </dgm:pt>
    <dgm:pt modelId="{325FB436-0C19-41C7-AE0C-2326E6C10CC2}" type="pres">
      <dgm:prSet presAssocID="{FF1052DA-088F-42FC-B63B-CABBEA0121E6}" presName="bigChev" presStyleLbl="node1" presStyleIdx="0" presStyleCnt="4" custScaleX="181910" custScaleY="53123"/>
      <dgm:spPr/>
      <dgm:t>
        <a:bodyPr/>
        <a:lstStyle/>
        <a:p>
          <a:endParaRPr lang="ru-RU"/>
        </a:p>
      </dgm:t>
    </dgm:pt>
    <dgm:pt modelId="{F2C4EF6F-EA6F-435E-B45B-3FA240E54F76}" type="pres">
      <dgm:prSet presAssocID="{FF1052DA-088F-42FC-B63B-CABBEA0121E6}" presName="vSp" presStyleCnt="0"/>
      <dgm:spPr/>
    </dgm:pt>
    <dgm:pt modelId="{30805AAA-3F4B-4FF5-9ECE-73D611A1ED12}" type="pres">
      <dgm:prSet presAssocID="{DDA5B795-084E-45E3-9610-CD98C976E971}" presName="horFlow" presStyleCnt="0"/>
      <dgm:spPr/>
    </dgm:pt>
    <dgm:pt modelId="{B8AB77BE-2E18-4ECC-9C2C-6AEDD6C1C076}" type="pres">
      <dgm:prSet presAssocID="{DDA5B795-084E-45E3-9610-CD98C976E971}" presName="bigChev" presStyleLbl="node1" presStyleIdx="1" presStyleCnt="4" custScaleX="223954"/>
      <dgm:spPr/>
      <dgm:t>
        <a:bodyPr/>
        <a:lstStyle/>
        <a:p>
          <a:endParaRPr lang="ru-RU"/>
        </a:p>
      </dgm:t>
    </dgm:pt>
    <dgm:pt modelId="{E315BEC6-4B07-4759-BD73-5D5968AE6D76}" type="pres">
      <dgm:prSet presAssocID="{DDA5B795-084E-45E3-9610-CD98C976E971}" presName="vSp" presStyleCnt="0"/>
      <dgm:spPr/>
    </dgm:pt>
    <dgm:pt modelId="{B898D1FE-CFE5-4F5F-9C30-E2A1F992221C}" type="pres">
      <dgm:prSet presAssocID="{89866F92-6590-4900-A230-4F4B0C95EB1F}" presName="horFlow" presStyleCnt="0"/>
      <dgm:spPr/>
    </dgm:pt>
    <dgm:pt modelId="{66D02AAC-2CDD-46A3-9DB9-1462FF7BA99D}" type="pres">
      <dgm:prSet presAssocID="{89866F92-6590-4900-A230-4F4B0C95EB1F}" presName="bigChev" presStyleLbl="node1" presStyleIdx="2" presStyleCnt="4" custScaleX="201195" custScaleY="60463" custLinFactNeighborX="1639" custLinFactNeighborY="0"/>
      <dgm:spPr/>
      <dgm:t>
        <a:bodyPr/>
        <a:lstStyle/>
        <a:p>
          <a:endParaRPr lang="ru-RU"/>
        </a:p>
      </dgm:t>
    </dgm:pt>
    <dgm:pt modelId="{1FB4362D-4926-49C9-B75E-D9D7CCA29505}" type="pres">
      <dgm:prSet presAssocID="{89866F92-6590-4900-A230-4F4B0C95EB1F}" presName="vSp" presStyleCnt="0"/>
      <dgm:spPr/>
    </dgm:pt>
    <dgm:pt modelId="{8491B6CB-DCAC-47AF-B9B7-E241FF58B947}" type="pres">
      <dgm:prSet presAssocID="{05E0BFB1-C777-4D9E-AE89-A4B5F69100FC}" presName="horFlow" presStyleCnt="0"/>
      <dgm:spPr/>
    </dgm:pt>
    <dgm:pt modelId="{3F737ED7-5605-48F6-9522-4716D8877BEA}" type="pres">
      <dgm:prSet presAssocID="{05E0BFB1-C777-4D9E-AE89-A4B5F69100FC}" presName="bigChev" presStyleLbl="node1" presStyleIdx="3" presStyleCnt="4" custScaleX="224070" custScaleY="81674" custLinFactNeighborX="-10832" custLinFactNeighborY="-3011"/>
      <dgm:spPr/>
      <dgm:t>
        <a:bodyPr/>
        <a:lstStyle/>
        <a:p>
          <a:endParaRPr lang="ru-RU"/>
        </a:p>
      </dgm:t>
    </dgm:pt>
  </dgm:ptLst>
  <dgm:cxnLst>
    <dgm:cxn modelId="{6D7E88A2-4876-487D-87A9-17BEDEBBF427}" type="presOf" srcId="{884F6780-54E5-4A98-B7E9-38A95285D92F}" destId="{FB31565A-D973-4DDF-BAE6-C98D9593E605}" srcOrd="0" destOrd="0" presId="urn:microsoft.com/office/officeart/2005/8/layout/lProcess3"/>
    <dgm:cxn modelId="{CCA8BFFC-C6DA-461D-867E-3E235E7370FF}" type="presOf" srcId="{89866F92-6590-4900-A230-4F4B0C95EB1F}" destId="{66D02AAC-2CDD-46A3-9DB9-1462FF7BA99D}" srcOrd="0" destOrd="0" presId="urn:microsoft.com/office/officeart/2005/8/layout/lProcess3"/>
    <dgm:cxn modelId="{A89CD79E-BAD6-49B9-9F4F-0A235AC41837}" type="presOf" srcId="{05E0BFB1-C777-4D9E-AE89-A4B5F69100FC}" destId="{3F737ED7-5605-48F6-9522-4716D8877BEA}" srcOrd="0" destOrd="0" presId="urn:microsoft.com/office/officeart/2005/8/layout/lProcess3"/>
    <dgm:cxn modelId="{238C6A0D-E6BE-4456-A5BA-421D8AD1C5B6}" type="presOf" srcId="{DDA5B795-084E-45E3-9610-CD98C976E971}" destId="{B8AB77BE-2E18-4ECC-9C2C-6AEDD6C1C076}" srcOrd="0" destOrd="0" presId="urn:microsoft.com/office/officeart/2005/8/layout/lProcess3"/>
    <dgm:cxn modelId="{61A5F659-6B04-4123-B5CA-7BD39D256E25}" type="presOf" srcId="{FF1052DA-088F-42FC-B63B-CABBEA0121E6}" destId="{325FB436-0C19-41C7-AE0C-2326E6C10CC2}" srcOrd="0" destOrd="0" presId="urn:microsoft.com/office/officeart/2005/8/layout/lProcess3"/>
    <dgm:cxn modelId="{8D1177D0-A267-481B-B7E1-B5A21382E957}" srcId="{884F6780-54E5-4A98-B7E9-38A95285D92F}" destId="{FF1052DA-088F-42FC-B63B-CABBEA0121E6}" srcOrd="0" destOrd="0" parTransId="{41100293-37D3-4F97-A073-5E5FF51414AB}" sibTransId="{1E3878F8-3004-4421-8F80-044565CA6DC9}"/>
    <dgm:cxn modelId="{10F726EF-B7F4-45F9-8777-894AD948CB66}" srcId="{884F6780-54E5-4A98-B7E9-38A95285D92F}" destId="{05E0BFB1-C777-4D9E-AE89-A4B5F69100FC}" srcOrd="3" destOrd="0" parTransId="{E8645F99-69C1-4F99-8A93-069FC3F7D924}" sibTransId="{C96EC393-E796-4E71-9A3F-E0DC1B3AB3EA}"/>
    <dgm:cxn modelId="{FC9E5B7D-CA21-4745-B9EF-2823D1FFA14A}" srcId="{884F6780-54E5-4A98-B7E9-38A95285D92F}" destId="{DDA5B795-084E-45E3-9610-CD98C976E971}" srcOrd="1" destOrd="0" parTransId="{09F65ACA-36DF-4950-BF78-977381A150E5}" sibTransId="{310B4AAD-D6CC-49FC-8FFE-DC3696B9015B}"/>
    <dgm:cxn modelId="{43ED1205-43B4-44A9-A884-9E26FC1C2EE8}" srcId="{884F6780-54E5-4A98-B7E9-38A95285D92F}" destId="{89866F92-6590-4900-A230-4F4B0C95EB1F}" srcOrd="2" destOrd="0" parTransId="{99A5F774-8C50-4631-9477-85581E5CF2B6}" sibTransId="{B989DF3A-73D3-462A-8715-C105043D97AE}"/>
    <dgm:cxn modelId="{FCF63AB9-2ECD-4D8A-9E2D-385297F7B098}" type="presParOf" srcId="{FB31565A-D973-4DDF-BAE6-C98D9593E605}" destId="{EFDF4501-0552-4D20-BF9E-C9E817319007}" srcOrd="0" destOrd="0" presId="urn:microsoft.com/office/officeart/2005/8/layout/lProcess3"/>
    <dgm:cxn modelId="{B9DE61BD-4062-4511-A09E-283905A2A502}" type="presParOf" srcId="{EFDF4501-0552-4D20-BF9E-C9E817319007}" destId="{325FB436-0C19-41C7-AE0C-2326E6C10CC2}" srcOrd="0" destOrd="0" presId="urn:microsoft.com/office/officeart/2005/8/layout/lProcess3"/>
    <dgm:cxn modelId="{96D3E096-862E-4F64-AE39-8EEE8BC47B0C}" type="presParOf" srcId="{FB31565A-D973-4DDF-BAE6-C98D9593E605}" destId="{F2C4EF6F-EA6F-435E-B45B-3FA240E54F76}" srcOrd="1" destOrd="0" presId="urn:microsoft.com/office/officeart/2005/8/layout/lProcess3"/>
    <dgm:cxn modelId="{5A91A48D-D41E-4F1A-93E6-5427367BBA71}" type="presParOf" srcId="{FB31565A-D973-4DDF-BAE6-C98D9593E605}" destId="{30805AAA-3F4B-4FF5-9ECE-73D611A1ED12}" srcOrd="2" destOrd="0" presId="urn:microsoft.com/office/officeart/2005/8/layout/lProcess3"/>
    <dgm:cxn modelId="{4C90A1E4-4D4F-4FD7-A43A-2524FB7418C2}" type="presParOf" srcId="{30805AAA-3F4B-4FF5-9ECE-73D611A1ED12}" destId="{B8AB77BE-2E18-4ECC-9C2C-6AEDD6C1C076}" srcOrd="0" destOrd="0" presId="urn:microsoft.com/office/officeart/2005/8/layout/lProcess3"/>
    <dgm:cxn modelId="{1B7244AD-4865-4C32-8673-BBEEDFED0695}" type="presParOf" srcId="{FB31565A-D973-4DDF-BAE6-C98D9593E605}" destId="{E315BEC6-4B07-4759-BD73-5D5968AE6D76}" srcOrd="3" destOrd="0" presId="urn:microsoft.com/office/officeart/2005/8/layout/lProcess3"/>
    <dgm:cxn modelId="{72E4B00E-7F0D-4479-A4A1-187F35CD18CD}" type="presParOf" srcId="{FB31565A-D973-4DDF-BAE6-C98D9593E605}" destId="{B898D1FE-CFE5-4F5F-9C30-E2A1F992221C}" srcOrd="4" destOrd="0" presId="urn:microsoft.com/office/officeart/2005/8/layout/lProcess3"/>
    <dgm:cxn modelId="{36CB6C6A-CE50-46BB-A214-9E37B5B0AC33}" type="presParOf" srcId="{B898D1FE-CFE5-4F5F-9C30-E2A1F992221C}" destId="{66D02AAC-2CDD-46A3-9DB9-1462FF7BA99D}" srcOrd="0" destOrd="0" presId="urn:microsoft.com/office/officeart/2005/8/layout/lProcess3"/>
    <dgm:cxn modelId="{17EADE88-D6B5-428A-8E88-0EB17FF2B388}" type="presParOf" srcId="{FB31565A-D973-4DDF-BAE6-C98D9593E605}" destId="{1FB4362D-4926-49C9-B75E-D9D7CCA29505}" srcOrd="5" destOrd="0" presId="urn:microsoft.com/office/officeart/2005/8/layout/lProcess3"/>
    <dgm:cxn modelId="{E4718498-B207-4813-97D8-EBAFB9D9B538}" type="presParOf" srcId="{FB31565A-D973-4DDF-BAE6-C98D9593E605}" destId="{8491B6CB-DCAC-47AF-B9B7-E241FF58B947}" srcOrd="6" destOrd="0" presId="urn:microsoft.com/office/officeart/2005/8/layout/lProcess3"/>
    <dgm:cxn modelId="{209DE66E-376B-43D5-A837-11144E02C2A3}" type="presParOf" srcId="{8491B6CB-DCAC-47AF-B9B7-E241FF58B947}" destId="{3F737ED7-5605-48F6-9522-4716D8877BEA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1CD91F-8029-49DD-9F86-E7D0DFCBDE14}">
      <dsp:nvSpPr>
        <dsp:cNvPr id="0" name=""/>
        <dsp:cNvSpPr/>
      </dsp:nvSpPr>
      <dsp:spPr>
        <a:xfrm>
          <a:off x="660169" y="0"/>
          <a:ext cx="7481916" cy="458493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7AF7CB-E076-476D-9D96-0CEDBA5C0CDC}">
      <dsp:nvSpPr>
        <dsp:cNvPr id="0" name=""/>
        <dsp:cNvSpPr/>
      </dsp:nvSpPr>
      <dsp:spPr>
        <a:xfrm>
          <a:off x="3868" y="1375479"/>
          <a:ext cx="1691253" cy="18339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1) быстро вызывать близкий к физиологическому сон и сохранять хорошее самочувствие утром и в течение дня;</a:t>
          </a:r>
          <a:endParaRPr lang="ru-RU" sz="1100" kern="1200" dirty="0"/>
        </a:p>
      </dsp:txBody>
      <dsp:txXfrm>
        <a:off x="3868" y="1375479"/>
        <a:ext cx="1691253" cy="1833972"/>
      </dsp:txXfrm>
    </dsp:sp>
    <dsp:sp modelId="{B15201AC-A810-4822-B00C-612E410545C1}">
      <dsp:nvSpPr>
        <dsp:cNvPr id="0" name=""/>
        <dsp:cNvSpPr/>
      </dsp:nvSpPr>
      <dsp:spPr>
        <a:xfrm>
          <a:off x="1779684" y="1375479"/>
          <a:ext cx="1691253" cy="18339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2) быстро всасываться и выводиться со скоростью, обеспечивающей необходимое время сна, не вызывая последействия при пробуждении;</a:t>
          </a:r>
          <a:endParaRPr lang="ru-RU" sz="1100" kern="1200"/>
        </a:p>
      </dsp:txBody>
      <dsp:txXfrm>
        <a:off x="1779684" y="1375479"/>
        <a:ext cx="1691253" cy="1833972"/>
      </dsp:txXfrm>
    </dsp:sp>
    <dsp:sp modelId="{9F9873F9-5698-4A67-97B0-A5C76E5F8F99}">
      <dsp:nvSpPr>
        <dsp:cNvPr id="0" name=""/>
        <dsp:cNvSpPr/>
      </dsp:nvSpPr>
      <dsp:spPr>
        <a:xfrm>
          <a:off x="3555500" y="1375479"/>
          <a:ext cx="1691253" cy="18339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3) селективно связываться с рецептором, чтобы вызывать только снотворный эффект;</a:t>
          </a:r>
          <a:endParaRPr lang="ru-RU" sz="1100" kern="1200" dirty="0"/>
        </a:p>
      </dsp:txBody>
      <dsp:txXfrm>
        <a:off x="3555500" y="1375479"/>
        <a:ext cx="1691253" cy="1833972"/>
      </dsp:txXfrm>
    </dsp:sp>
    <dsp:sp modelId="{35C92949-2E72-40FE-8A81-9FBB6F96E945}">
      <dsp:nvSpPr>
        <dsp:cNvPr id="0" name=""/>
        <dsp:cNvSpPr/>
      </dsp:nvSpPr>
      <dsp:spPr>
        <a:xfrm>
          <a:off x="5331316" y="1375479"/>
          <a:ext cx="1691253" cy="18339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4) быть нетоксичным и не взаимодействовать с другими препаратами или их метаболитами;</a:t>
          </a:r>
          <a:endParaRPr lang="ru-RU" sz="1100" kern="1200"/>
        </a:p>
      </dsp:txBody>
      <dsp:txXfrm>
        <a:off x="5331316" y="1375479"/>
        <a:ext cx="1691253" cy="1833972"/>
      </dsp:txXfrm>
    </dsp:sp>
    <dsp:sp modelId="{7514DB64-B493-4FC0-BB90-CF01592A7BB6}">
      <dsp:nvSpPr>
        <dsp:cNvPr id="0" name=""/>
        <dsp:cNvSpPr/>
      </dsp:nvSpPr>
      <dsp:spPr>
        <a:xfrm>
          <a:off x="7107133" y="1375479"/>
          <a:ext cx="1691253" cy="18339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5) иметь быстро насыщаемый профиль "доза - эффект", что снижает вероятность привыкания, передозировки и лекарственной зависимости.</a:t>
          </a:r>
          <a:endParaRPr lang="ru-RU" sz="1100" kern="1200"/>
        </a:p>
      </dsp:txBody>
      <dsp:txXfrm>
        <a:off x="7107133" y="1375479"/>
        <a:ext cx="1691253" cy="183397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C5DE37-609D-4F6B-B478-276A347ED4C8}">
      <dsp:nvSpPr>
        <dsp:cNvPr id="0" name=""/>
        <dsp:cNvSpPr/>
      </dsp:nvSpPr>
      <dsp:spPr>
        <a:xfrm>
          <a:off x="0" y="1689513"/>
          <a:ext cx="8244840" cy="3288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9891" tIns="374904" rIns="639891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быстро вызывает сон, не уменьшая части быстрого сна в его структуре,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поддерживает сон с сохранением нормального фазового состава,</a:t>
          </a:r>
          <a:endParaRPr lang="ru-RU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продлевает сон человека, 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улучшает качество сна,</a:t>
          </a:r>
          <a:endParaRPr lang="ru-RU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снижает частоту как ночных, так и ранних пробуждений,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сокращает I фазу и продлевает II фазу сна, подкрепляя или продлевая стадии глубокого сна,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не вызывает разбитости или сонливости утром.</a:t>
          </a:r>
          <a:endParaRPr lang="ru-RU" sz="1800" kern="1200" dirty="0"/>
        </a:p>
      </dsp:txBody>
      <dsp:txXfrm>
        <a:off x="0" y="1689513"/>
        <a:ext cx="8244840" cy="3288600"/>
      </dsp:txXfrm>
    </dsp:sp>
    <dsp:sp modelId="{90A2714B-F186-4399-86A1-F42FEB8E709A}">
      <dsp:nvSpPr>
        <dsp:cNvPr id="0" name=""/>
        <dsp:cNvSpPr/>
      </dsp:nvSpPr>
      <dsp:spPr>
        <a:xfrm>
          <a:off x="333227" y="141751"/>
          <a:ext cx="3182637" cy="1721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145" tIns="0" rIns="218145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333227" y="141751"/>
        <a:ext cx="3182637" cy="172169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5FB436-0C19-41C7-AE0C-2326E6C10CC2}">
      <dsp:nvSpPr>
        <dsp:cNvPr id="0" name=""/>
        <dsp:cNvSpPr/>
      </dsp:nvSpPr>
      <dsp:spPr>
        <a:xfrm>
          <a:off x="0" y="182650"/>
          <a:ext cx="5126343" cy="5988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 влияет на индекс апноэ.</a:t>
          </a:r>
          <a:endParaRPr lang="ru-RU" sz="1400" kern="1200" dirty="0"/>
        </a:p>
      </dsp:txBody>
      <dsp:txXfrm>
        <a:off x="0" y="182650"/>
        <a:ext cx="5126343" cy="598816"/>
      </dsp:txXfrm>
    </dsp:sp>
    <dsp:sp modelId="{B8AB77BE-2E18-4ECC-9C2C-6AEDD6C1C076}">
      <dsp:nvSpPr>
        <dsp:cNvPr id="0" name=""/>
        <dsp:cNvSpPr/>
      </dsp:nvSpPr>
      <dsp:spPr>
        <a:xfrm>
          <a:off x="0" y="939278"/>
          <a:ext cx="6311171" cy="11272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Эффективен при бессоннице, связанной с психоэмоциональным напряжением,</a:t>
          </a:r>
          <a:br>
            <a:rPr lang="ru-RU" sz="1400" kern="1200" dirty="0" smtClean="0"/>
          </a:br>
          <a:r>
            <a:rPr lang="ru-RU" sz="1400" kern="1200" dirty="0" smtClean="0"/>
            <a:t>изменением привычного ритма жизни</a:t>
          </a:r>
          <a:br>
            <a:rPr lang="ru-RU" sz="1400" kern="1200" dirty="0" smtClean="0"/>
          </a:br>
          <a:r>
            <a:rPr lang="ru-RU" sz="1400" kern="1200" dirty="0" smtClean="0"/>
            <a:t>при смене часовых поясов, посменном</a:t>
          </a:r>
          <a:br>
            <a:rPr lang="ru-RU" sz="1400" kern="1200" dirty="0" smtClean="0"/>
          </a:br>
          <a:r>
            <a:rPr lang="ru-RU" sz="1400" kern="1200" dirty="0" smtClean="0"/>
            <a:t>режиме работы.</a:t>
          </a:r>
          <a:endParaRPr lang="ru-RU" sz="1400" kern="1200" dirty="0"/>
        </a:p>
      </dsp:txBody>
      <dsp:txXfrm>
        <a:off x="0" y="939278"/>
        <a:ext cx="6311171" cy="1127226"/>
      </dsp:txXfrm>
    </dsp:sp>
    <dsp:sp modelId="{66D02AAC-2CDD-46A3-9DB9-1462FF7BA99D}">
      <dsp:nvSpPr>
        <dsp:cNvPr id="0" name=""/>
        <dsp:cNvSpPr/>
      </dsp:nvSpPr>
      <dsp:spPr>
        <a:xfrm>
          <a:off x="46188" y="2224316"/>
          <a:ext cx="5669807" cy="6815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Сон наступает в течение 20-30 мин после</a:t>
          </a:r>
          <a:br>
            <a:rPr lang="ru-RU" sz="1400" kern="1200" dirty="0" smtClean="0"/>
          </a:br>
          <a:r>
            <a:rPr lang="ru-RU" sz="1400" kern="1200" dirty="0" smtClean="0"/>
            <a:t>приема и продолжается 6-8 ч.</a:t>
          </a:r>
          <a:br>
            <a:rPr lang="ru-RU" sz="1400" kern="1200" dirty="0" smtClean="0"/>
          </a:br>
          <a:endParaRPr lang="ru-RU" sz="1400" kern="1200" dirty="0"/>
        </a:p>
      </dsp:txBody>
      <dsp:txXfrm>
        <a:off x="46188" y="2224316"/>
        <a:ext cx="5669807" cy="681554"/>
      </dsp:txXfrm>
    </dsp:sp>
    <dsp:sp modelId="{3F737ED7-5605-48F6-9522-4716D8877BEA}">
      <dsp:nvSpPr>
        <dsp:cNvPr id="0" name=""/>
        <dsp:cNvSpPr/>
      </dsp:nvSpPr>
      <dsp:spPr>
        <a:xfrm>
          <a:off x="0" y="3029742"/>
          <a:ext cx="6314440" cy="9206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Вероятность возникновения привыкания, физической или психологической зависимости возрастает при нарушении</a:t>
          </a:r>
          <a:br>
            <a:rPr lang="ru-RU" sz="1400" kern="1200" dirty="0" smtClean="0"/>
          </a:br>
          <a:r>
            <a:rPr lang="ru-RU" sz="1400" kern="1200" dirty="0" smtClean="0"/>
            <a:t>предписанной дозировки или</a:t>
          </a:r>
          <a:br>
            <a:rPr lang="ru-RU" sz="1400" kern="1200" dirty="0" smtClean="0"/>
          </a:br>
          <a:r>
            <a:rPr lang="ru-RU" sz="1400" kern="1200" dirty="0" smtClean="0"/>
            <a:t>продолжительности лечения более 4 </a:t>
          </a:r>
          <a:r>
            <a:rPr lang="ru-RU" sz="1400" kern="1200" dirty="0" err="1" smtClean="0"/>
            <a:t>нед</a:t>
          </a:r>
          <a:r>
            <a:rPr lang="ru-RU" sz="1400" kern="1200" dirty="0" smtClean="0"/>
            <a:t>.</a:t>
          </a:r>
          <a:endParaRPr lang="ru-RU" sz="1400" kern="1200" dirty="0"/>
        </a:p>
      </dsp:txBody>
      <dsp:txXfrm>
        <a:off x="0" y="3029742"/>
        <a:ext cx="6314440" cy="920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55E085B5-7FB6-47EF-866E-E2F488D8EC35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52771399-8449-4778-8F3C-7662D6D4C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5866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85B5-7FB6-47EF-866E-E2F488D8EC35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71399-8449-4778-8F3C-7662D6D4C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6243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5E085B5-7FB6-47EF-866E-E2F488D8EC35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52771399-8449-4778-8F3C-7662D6D4C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5000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5E085B5-7FB6-47EF-866E-E2F488D8EC35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52771399-8449-4778-8F3C-7662D6D4C0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26226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5E085B5-7FB6-47EF-866E-E2F488D8EC35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52771399-8449-4778-8F3C-7662D6D4C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0235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85B5-7FB6-47EF-866E-E2F488D8EC35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71399-8449-4778-8F3C-7662D6D4C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7225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85B5-7FB6-47EF-866E-E2F488D8EC35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71399-8449-4778-8F3C-7662D6D4C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7940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85B5-7FB6-47EF-866E-E2F488D8EC35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71399-8449-4778-8F3C-7662D6D4C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2177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5E085B5-7FB6-47EF-866E-E2F488D8EC35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52771399-8449-4778-8F3C-7662D6D4C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317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085B5-7FB6-47EF-866E-E2F488D8EC35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07.08.2018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771399-8449-4778-8F3C-7662D6D4C0F2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7794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085B5-7FB6-47EF-866E-E2F488D8EC35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07.08.2018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771399-8449-4778-8F3C-7662D6D4C0F2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9697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85B5-7FB6-47EF-866E-E2F488D8EC35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71399-8449-4778-8F3C-7662D6D4C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514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085B5-7FB6-47EF-866E-E2F488D8EC35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07.08.2018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771399-8449-4778-8F3C-7662D6D4C0F2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3894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085B5-7FB6-47EF-866E-E2F488D8EC35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07.08.2018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771399-8449-4778-8F3C-7662D6D4C0F2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8460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085B5-7FB6-47EF-866E-E2F488D8EC35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07.08.2018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771399-8449-4778-8F3C-7662D6D4C0F2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4644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085B5-7FB6-47EF-866E-E2F488D8EC35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07.08.2018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771399-8449-4778-8F3C-7662D6D4C0F2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4682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085B5-7FB6-47EF-866E-E2F488D8EC35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07.08.2018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771399-8449-4778-8F3C-7662D6D4C0F2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72418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085B5-7FB6-47EF-866E-E2F488D8EC35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07.08.2018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771399-8449-4778-8F3C-7662D6D4C0F2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83116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085B5-7FB6-47EF-866E-E2F488D8EC35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07.08.2018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771399-8449-4778-8F3C-7662D6D4C0F2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61484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085B5-7FB6-47EF-866E-E2F488D8EC35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07.08.2018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771399-8449-4778-8F3C-7662D6D4C0F2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46911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085B5-7FB6-47EF-866E-E2F488D8EC35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07.08.2018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771399-8449-4778-8F3C-7662D6D4C0F2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20222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085B5-7FB6-47EF-866E-E2F488D8EC35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07.08.2018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771399-8449-4778-8F3C-7662D6D4C0F2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26060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5E085B5-7FB6-47EF-866E-E2F488D8EC35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52771399-8449-4778-8F3C-7662D6D4C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37273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085B5-7FB6-47EF-866E-E2F488D8EC35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07.08.2018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771399-8449-4778-8F3C-7662D6D4C0F2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82474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085B5-7FB6-47EF-866E-E2F488D8EC35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07.08.2018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771399-8449-4778-8F3C-7662D6D4C0F2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08282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085B5-7FB6-47EF-866E-E2F488D8EC35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07.08.2018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771399-8449-4778-8F3C-7662D6D4C0F2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06455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085B5-7FB6-47EF-866E-E2F488D8EC35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07.08.2018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771399-8449-4778-8F3C-7662D6D4C0F2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02018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085B5-7FB6-47EF-866E-E2F488D8EC35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07.08.2018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771399-8449-4778-8F3C-7662D6D4C0F2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269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85B5-7FB6-47EF-866E-E2F488D8EC35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71399-8449-4778-8F3C-7662D6D4C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810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85B5-7FB6-47EF-866E-E2F488D8EC35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71399-8449-4778-8F3C-7662D6D4C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726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85B5-7FB6-47EF-866E-E2F488D8EC35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71399-8449-4778-8F3C-7662D6D4C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515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85B5-7FB6-47EF-866E-E2F488D8EC35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71399-8449-4778-8F3C-7662D6D4C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989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85B5-7FB6-47EF-866E-E2F488D8EC35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71399-8449-4778-8F3C-7662D6D4C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0315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85B5-7FB6-47EF-866E-E2F488D8EC35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71399-8449-4778-8F3C-7662D6D4C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273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085B5-7FB6-47EF-866E-E2F488D8EC35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71399-8449-4778-8F3C-7662D6D4C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993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8BB14-5C70-4DEE-BED9-1288769F5B56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07.08.2018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D9B595-FE56-4481-A2D1-2482793C2B06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12250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14400" y="1807105"/>
            <a:ext cx="7315200" cy="1825096"/>
          </a:xfrm>
        </p:spPr>
        <p:txBody>
          <a:bodyPr/>
          <a:lstStyle/>
          <a:p>
            <a:r>
              <a:rPr lang="ru-RU" dirty="0" smtClean="0"/>
              <a:t>ЗОПИКЛОН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т</a:t>
            </a:r>
            <a:r>
              <a:rPr lang="ru-RU" dirty="0" smtClean="0"/>
              <a:t>ерритория сна</a:t>
            </a:r>
            <a:endParaRPr lang="ru-RU" dirty="0"/>
          </a:p>
        </p:txBody>
      </p:sp>
      <p:sp>
        <p:nvSpPr>
          <p:cNvPr id="6" name="Месяц 5"/>
          <p:cNvSpPr/>
          <p:nvPr/>
        </p:nvSpPr>
        <p:spPr>
          <a:xfrm rot="9511580">
            <a:off x="6391330" y="916795"/>
            <a:ext cx="1046820" cy="1858250"/>
          </a:xfrm>
          <a:prstGeom prst="moon">
            <a:avLst>
              <a:gd name="adj" fmla="val 4088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5631556" y="1762793"/>
            <a:ext cx="166254" cy="166254"/>
          </a:xfrm>
          <a:prstGeom prst="irregularSeal1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5793936" y="3014206"/>
            <a:ext cx="212486" cy="252974"/>
          </a:xfrm>
          <a:prstGeom prst="irregularSeal1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Пятно 1 8"/>
          <p:cNvSpPr/>
          <p:nvPr/>
        </p:nvSpPr>
        <p:spPr>
          <a:xfrm>
            <a:off x="8031672" y="959316"/>
            <a:ext cx="187371" cy="226053"/>
          </a:xfrm>
          <a:prstGeom prst="irregularSeal1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807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402609" y="1547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>
                <a:solidFill>
                  <a:srgbClr val="C00000"/>
                </a:solidFill>
              </a:rPr>
              <a:t>ЗОПИКЛОН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88208" y="969730"/>
            <a:ext cx="1292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Zopiclone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/>
          <a:srcRect l="38247" t="42697" r="37553" b="31507"/>
          <a:stretch/>
        </p:blipFill>
        <p:spPr>
          <a:xfrm>
            <a:off x="694015" y="2183409"/>
            <a:ext cx="2456606" cy="1472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2"/>
          <p:cNvSpPr>
            <a:spLocks noChangeArrowheads="1"/>
          </p:cNvSpPr>
          <p:nvPr/>
        </p:nvSpPr>
        <p:spPr bwMode="auto">
          <a:xfrm>
            <a:off x="3680836" y="2154019"/>
            <a:ext cx="51038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chemeClr val="tx1"/>
                </a:solidFill>
              </a:rPr>
              <a:t>Биоэквивалентные испытания на базе УЗ " 6 ГКБ" г. Минск.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3828515" y="3656396"/>
            <a:ext cx="480845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altLang="ru-RU" sz="2400" dirty="0" smtClean="0">
                <a:solidFill>
                  <a:srgbClr val="C00000"/>
                </a:solidFill>
              </a:rPr>
              <a:t>Препарат сравнения - </a:t>
            </a:r>
            <a:r>
              <a:rPr lang="ru-RU" altLang="ru-RU" sz="2400" b="1" dirty="0" err="1" smtClean="0">
                <a:solidFill>
                  <a:srgbClr val="C00000"/>
                </a:solidFill>
              </a:rPr>
              <a:t>Имован</a:t>
            </a:r>
            <a:r>
              <a:rPr lang="ru-RU" altLang="ru-RU" sz="2400" b="1" dirty="0">
                <a:solidFill>
                  <a:srgbClr val="C00000"/>
                </a:solidFill>
              </a:rPr>
              <a:t>, </a:t>
            </a:r>
            <a:endParaRPr lang="ru-RU" altLang="ru-RU" sz="2400" b="1" dirty="0" smtClean="0">
              <a:solidFill>
                <a:srgbClr val="C000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altLang="ru-RU" sz="2400" b="1" dirty="0" err="1" smtClean="0">
                <a:solidFill>
                  <a:srgbClr val="C00000"/>
                </a:solidFill>
              </a:rPr>
              <a:t>Санофи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 </a:t>
            </a:r>
            <a:r>
              <a:rPr lang="ru-RU" altLang="ru-RU" sz="2400" b="1" dirty="0" err="1">
                <a:solidFill>
                  <a:srgbClr val="C00000"/>
                </a:solidFill>
              </a:rPr>
              <a:t>Винтроп</a:t>
            </a:r>
            <a:r>
              <a:rPr lang="ru-RU" altLang="ru-RU" sz="2400" b="1" dirty="0">
                <a:solidFill>
                  <a:srgbClr val="C00000"/>
                </a:solidFill>
              </a:rPr>
              <a:t> </a:t>
            </a:r>
            <a:r>
              <a:rPr lang="ru-RU" altLang="ru-RU" sz="2400" b="1" dirty="0" err="1">
                <a:solidFill>
                  <a:srgbClr val="C00000"/>
                </a:solidFill>
              </a:rPr>
              <a:t>идустрия</a:t>
            </a:r>
            <a:r>
              <a:rPr lang="ru-RU" altLang="ru-RU" sz="2400" b="1" dirty="0">
                <a:solidFill>
                  <a:srgbClr val="C00000"/>
                </a:solidFill>
              </a:rPr>
              <a:t>, Франция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0" y="5470689"/>
            <a:ext cx="9144000" cy="1143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В испытании </a:t>
            </a:r>
            <a:r>
              <a:rPr lang="ru-RU" sz="2000" dirty="0" smtClean="0">
                <a:latin typeface="+mn-lt"/>
              </a:rPr>
              <a:t>на </a:t>
            </a:r>
            <a:r>
              <a:rPr lang="ru-RU" sz="2000" dirty="0" smtClean="0">
                <a:latin typeface="+mn-lt"/>
                <a:cs typeface="Times New Roman" pitchFamily="18" charset="0"/>
              </a:rPr>
              <a:t>биологическую эквивалентность препарата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доказана абсолютная эквивалентность всасываемости,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биодоступности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и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фармакокинетики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Зопиклона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оригинальному препарату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Имован</a:t>
            </a:r>
            <a:endParaRPr lang="ru-RU" sz="2000" dirty="0" smtClean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034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90997402"/>
              </p:ext>
            </p:extLst>
          </p:nvPr>
        </p:nvGraphicFramePr>
        <p:xfrm>
          <a:off x="535709" y="1339062"/>
          <a:ext cx="8244840" cy="5045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2402609" y="1547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>
                <a:solidFill>
                  <a:srgbClr val="C00000"/>
                </a:solidFill>
              </a:rPr>
              <a:t>ЗОПИКЛОН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88208" y="969730"/>
            <a:ext cx="1292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Zopiclone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/>
          <a:srcRect l="38247" t="42697" r="37553" b="31507"/>
          <a:stretch/>
        </p:blipFill>
        <p:spPr>
          <a:xfrm>
            <a:off x="1257433" y="1584249"/>
            <a:ext cx="2456606" cy="1472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19227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32316808"/>
              </p:ext>
            </p:extLst>
          </p:nvPr>
        </p:nvGraphicFramePr>
        <p:xfrm>
          <a:off x="243377" y="2382982"/>
          <a:ext cx="6314441" cy="4166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488208" y="969730"/>
            <a:ext cx="1292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Zopiclone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/>
          <a:srcRect l="38247" t="42697" r="37553" b="31507"/>
          <a:stretch/>
        </p:blipFill>
        <p:spPr>
          <a:xfrm>
            <a:off x="6439034" y="4013413"/>
            <a:ext cx="2456606" cy="1472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402609" y="119021"/>
            <a:ext cx="6377940" cy="129302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ЗОПИКЛОН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474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234" y="2480887"/>
            <a:ext cx="4587240" cy="3578167"/>
          </a:xfrm>
        </p:spPr>
        <p:txBody>
          <a:bodyPr>
            <a:normAutofit/>
          </a:bodyPr>
          <a:lstStyle/>
          <a:p>
            <a:r>
              <a:rPr lang="ru-RU" sz="1800" dirty="0"/>
              <a:t>Лечение первичных нарушений сна: сложного засыпания, ночных и ранних пробуждений, преходящей ситуационной и хронической бессонницы; а также вторичных нарушений сна при психических расстройствах в ситуациях, которые существенным образом ухудшают состояние больных. </a:t>
            </a:r>
          </a:p>
          <a:p>
            <a:r>
              <a:rPr lang="ru-RU" sz="1800" dirty="0" smtClean="0"/>
              <a:t>временная </a:t>
            </a:r>
            <a:r>
              <a:rPr lang="ru-RU" sz="1800" dirty="0"/>
              <a:t>бессонница;</a:t>
            </a:r>
          </a:p>
          <a:p>
            <a:r>
              <a:rPr lang="ru-RU" sz="1800" dirty="0" smtClean="0"/>
              <a:t>краткосрочная </a:t>
            </a:r>
            <a:r>
              <a:rPr lang="ru-RU" sz="1800" dirty="0"/>
              <a:t>бессонница.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02609" y="119021"/>
            <a:ext cx="6377940" cy="129302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ЗОПИКЛОН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88208" y="969730"/>
            <a:ext cx="1292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Zopiclone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594357" y="1556258"/>
            <a:ext cx="2315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ПОКАЗАНИЯ: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8780" y="2679298"/>
            <a:ext cx="3681769" cy="2360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26412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2872" y="2194560"/>
            <a:ext cx="7616767" cy="377213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Повышенная </a:t>
            </a:r>
            <a:r>
              <a:rPr lang="ru-RU" dirty="0"/>
              <a:t>чувствительность к </a:t>
            </a:r>
            <a:r>
              <a:rPr lang="ru-RU" dirty="0" err="1"/>
              <a:t>Зопиклону</a:t>
            </a:r>
            <a:r>
              <a:rPr lang="ru-RU" dirty="0"/>
              <a:t> или другим компонентам препарата, </a:t>
            </a:r>
            <a:endParaRPr lang="ru-RU" dirty="0" smtClean="0"/>
          </a:p>
          <a:p>
            <a:r>
              <a:rPr lang="ru-RU" dirty="0" smtClean="0"/>
              <a:t>синдром </a:t>
            </a:r>
            <a:r>
              <a:rPr lang="ru-RU" dirty="0"/>
              <a:t>ночных апноэ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декомпенсированная дыхательная недостаточность, </a:t>
            </a:r>
            <a:endParaRPr lang="ru-RU" dirty="0" smtClean="0"/>
          </a:p>
          <a:p>
            <a:r>
              <a:rPr lang="ru-RU" dirty="0" smtClean="0"/>
              <a:t>тяжелая</a:t>
            </a:r>
            <a:r>
              <a:rPr lang="ru-RU" dirty="0"/>
              <a:t>, острая или хроническая печеночная недостаточность (из - за риска развития энцефалопатии), </a:t>
            </a:r>
            <a:endParaRPr lang="ru-RU" dirty="0" smtClean="0"/>
          </a:p>
          <a:p>
            <a:r>
              <a:rPr lang="ru-RU" dirty="0" smtClean="0"/>
              <a:t>миастения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беременность,</a:t>
            </a:r>
          </a:p>
          <a:p>
            <a:r>
              <a:rPr lang="ru-RU" dirty="0" smtClean="0"/>
              <a:t> </a:t>
            </a:r>
            <a:r>
              <a:rPr lang="ru-RU" dirty="0"/>
              <a:t>период лактации, </a:t>
            </a:r>
            <a:endParaRPr lang="ru-RU" dirty="0" smtClean="0"/>
          </a:p>
          <a:p>
            <a:r>
              <a:rPr lang="ru-RU" dirty="0" smtClean="0"/>
              <a:t>детский </a:t>
            </a:r>
            <a:r>
              <a:rPr lang="ru-RU" dirty="0"/>
              <a:t>возраст до 18 лет.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901" y="1707634"/>
            <a:ext cx="2637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Противопоказания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02609" y="119021"/>
            <a:ext cx="6377940" cy="129302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ЗОПИКЛОН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88208" y="969730"/>
            <a:ext cx="1292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Zopiclone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8340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402609" y="332298"/>
            <a:ext cx="6377940" cy="129302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>
                <a:solidFill>
                  <a:srgbClr val="C00000"/>
                </a:solidFill>
              </a:rPr>
              <a:t>ЗОПИКЛОН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88208" y="978812"/>
            <a:ext cx="1292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Zopiclone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137387" y="2888021"/>
            <a:ext cx="3148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СПОСОБ ПРИМЕНЕНИЯ </a:t>
            </a:r>
          </a:p>
          <a:p>
            <a:pPr algn="ctr"/>
            <a:r>
              <a:rPr lang="ru-RU" sz="2000" b="1" dirty="0" smtClean="0"/>
              <a:t>ПРЕПАРАТА</a:t>
            </a:r>
            <a:endParaRPr lang="ru-RU" sz="20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4920" y="3694303"/>
            <a:ext cx="5621478" cy="28107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Выноска-облако 7"/>
          <p:cNvSpPr/>
          <p:nvPr/>
        </p:nvSpPr>
        <p:spPr>
          <a:xfrm>
            <a:off x="262572" y="1625326"/>
            <a:ext cx="3121891" cy="2068977"/>
          </a:xfrm>
          <a:prstGeom prst="cloudCallout">
            <a:avLst>
              <a:gd name="adj1" fmla="val 49285"/>
              <a:gd name="adj2" fmla="val 7633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 1 таблетке непосредственно перед сном</a:t>
            </a:r>
            <a:endParaRPr lang="ru-RU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5661891" y="1453423"/>
            <a:ext cx="3345699" cy="1434598"/>
          </a:xfrm>
          <a:prstGeom prst="cloudCallout">
            <a:avLst>
              <a:gd name="adj1" fmla="val -22049"/>
              <a:gd name="adj2" fmla="val 1500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Таблетку не разжевывать и не рассасывать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62572" y="5172364"/>
            <a:ext cx="1529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Не более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1 таблетки в сутки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448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14400" y="1807105"/>
            <a:ext cx="7315200" cy="1825096"/>
          </a:xfrm>
        </p:spPr>
        <p:txBody>
          <a:bodyPr/>
          <a:lstStyle/>
          <a:p>
            <a:r>
              <a:rPr lang="ru-RU" dirty="0" smtClean="0"/>
              <a:t>ЗОПИКЛОН</a:t>
            </a:r>
            <a:endParaRPr lang="ru-RU" dirty="0"/>
          </a:p>
        </p:txBody>
      </p:sp>
      <p:sp>
        <p:nvSpPr>
          <p:cNvPr id="6" name="Месяц 5"/>
          <p:cNvSpPr/>
          <p:nvPr/>
        </p:nvSpPr>
        <p:spPr>
          <a:xfrm rot="9511580">
            <a:off x="6391330" y="916795"/>
            <a:ext cx="1046820" cy="1858250"/>
          </a:xfrm>
          <a:prstGeom prst="moon">
            <a:avLst>
              <a:gd name="adj" fmla="val 4088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5631556" y="1762793"/>
            <a:ext cx="166254" cy="166254"/>
          </a:xfrm>
          <a:prstGeom prst="irregularSeal1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5793936" y="3014206"/>
            <a:ext cx="212486" cy="252974"/>
          </a:xfrm>
          <a:prstGeom prst="irregularSeal1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9" name="Пятно 1 8"/>
          <p:cNvSpPr/>
          <p:nvPr/>
        </p:nvSpPr>
        <p:spPr>
          <a:xfrm>
            <a:off x="8031672" y="959316"/>
            <a:ext cx="187371" cy="226053"/>
          </a:xfrm>
          <a:prstGeom prst="irregularSeal1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0711" y="4047004"/>
            <a:ext cx="8315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Спасибо за внимание!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603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1000"/>
            <a:lum/>
          </a:blip>
          <a:srcRect/>
          <a:stretch>
            <a:fillRect l="-1000" t="1000" r="-13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873" y="956950"/>
            <a:ext cx="8802254" cy="2183414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Сон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это естественное физиологическое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состояние, характеризующееся замедлением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физиологических процессов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для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переработки информации и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восстановления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работоспособности.</a:t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360" y="3722255"/>
            <a:ext cx="7681422" cy="27168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ВИДЫ СНА:</a:t>
            </a:r>
            <a:endParaRPr lang="ru-RU" dirty="0">
              <a:solidFill>
                <a:srgbClr val="C00000"/>
              </a:solidFill>
            </a:endParaRPr>
          </a:p>
          <a:p>
            <a:pPr lvl="1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Естественный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ритмический (ночной), восстановительный.</a:t>
            </a:r>
          </a:p>
          <a:p>
            <a:pPr lvl="1"/>
            <a:r>
              <a:rPr lang="ru-RU" b="1" dirty="0" smtClean="0"/>
              <a:t>Лечебный</a:t>
            </a:r>
            <a:r>
              <a:rPr lang="ru-RU" dirty="0" smtClean="0"/>
              <a:t> </a:t>
            </a:r>
            <a:r>
              <a:rPr lang="ru-RU" dirty="0"/>
              <a:t>- медикаментозный, гипнотический, электросон и др. </a:t>
            </a:r>
          </a:p>
          <a:p>
            <a:pPr lvl="1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Патологический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количественные и качественные нарушения сна. </a:t>
            </a:r>
          </a:p>
        </p:txBody>
      </p:sp>
    </p:spTree>
    <p:extLst>
      <p:ext uri="{BB962C8B-B14F-4D97-AF65-F5344CB8AC3E}">
        <p14:creationId xmlns:p14="http://schemas.microsoft.com/office/powerpoint/2010/main" xmlns="" val="244095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104"/>
          <a:stretch/>
        </p:blipFill>
        <p:spPr>
          <a:xfrm>
            <a:off x="325369" y="1122373"/>
            <a:ext cx="8532304" cy="543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740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5269" y="5359091"/>
            <a:ext cx="7955280" cy="115305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Норма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сна в пределах </a:t>
            </a:r>
            <a:r>
              <a:rPr lang="ru-RU" b="1" dirty="0">
                <a:solidFill>
                  <a:srgbClr val="FF33CC"/>
                </a:solidFill>
              </a:rPr>
              <a:t>12–16 ч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у младенцев, </a:t>
            </a:r>
            <a:r>
              <a:rPr lang="ru-RU" b="1" dirty="0" smtClean="0">
                <a:solidFill>
                  <a:srgbClr val="FF33CC"/>
                </a:solidFill>
              </a:rPr>
              <a:t>6–8 </a:t>
            </a:r>
            <a:r>
              <a:rPr lang="ru-RU" b="1" dirty="0">
                <a:solidFill>
                  <a:srgbClr val="FF33CC"/>
                </a:solidFill>
              </a:rPr>
              <a:t>ч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 у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взрослых и </a:t>
            </a:r>
            <a:r>
              <a:rPr lang="ru-RU" b="1" dirty="0">
                <a:solidFill>
                  <a:srgbClr val="FF33CC"/>
                </a:solidFill>
              </a:rPr>
              <a:t>4–6 ч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 у пожилых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людей.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 rot="21092964">
            <a:off x="782625" y="2381166"/>
            <a:ext cx="7740073" cy="2097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FF33CC"/>
                </a:solidFill>
              </a:rPr>
              <a:t>Критериями здорового сна являются:</a:t>
            </a:r>
          </a:p>
          <a:p>
            <a:pPr lvl="1"/>
            <a:r>
              <a:rPr lang="ru-RU" dirty="0" smtClean="0"/>
              <a:t>1. быстрое погружение в него,</a:t>
            </a:r>
          </a:p>
          <a:p>
            <a:pPr lvl="1"/>
            <a:r>
              <a:rPr lang="ru-RU" dirty="0" smtClean="0"/>
              <a:t>2. отсутствие пробуждений в течение ночи,</a:t>
            </a:r>
          </a:p>
          <a:p>
            <a:pPr lvl="1"/>
            <a:r>
              <a:rPr lang="ru-RU" dirty="0" smtClean="0"/>
              <a:t>3. достаточные продолжительность и глубина,</a:t>
            </a:r>
          </a:p>
          <a:p>
            <a:pPr lvl="1"/>
            <a:r>
              <a:rPr lang="ru-RU" dirty="0" smtClean="0"/>
              <a:t>4. ощущение бодрости и восстановления сил утром.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19700" y="1251383"/>
            <a:ext cx="79802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Переход от состояния бодрствования к состоянию сна совершается мгновенно.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744"/>
          <a:stretch/>
        </p:blipFill>
        <p:spPr>
          <a:xfrm rot="19805748">
            <a:off x="339575" y="5472971"/>
            <a:ext cx="508283" cy="5456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744"/>
          <a:stretch/>
        </p:blipFill>
        <p:spPr>
          <a:xfrm rot="19805748">
            <a:off x="361604" y="1334442"/>
            <a:ext cx="617866" cy="66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826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854" y="441644"/>
            <a:ext cx="8608291" cy="247534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От </a:t>
            </a:r>
            <a:r>
              <a:rPr lang="ru-RU" sz="2000" b="1" dirty="0" smtClean="0">
                <a:solidFill>
                  <a:srgbClr val="FF33CC"/>
                </a:solidFill>
              </a:rPr>
              <a:t>25 до 45%</a:t>
            </a:r>
            <a:br>
              <a:rPr lang="ru-RU" sz="2000" b="1" dirty="0" smtClean="0">
                <a:solidFill>
                  <a:srgbClr val="FF33CC"/>
                </a:solidFill>
              </a:rPr>
            </a:br>
            <a:r>
              <a:rPr lang="ru-RU" sz="2000" dirty="0" smtClean="0"/>
              <a:t>взрослой популяции людей страдают преходящей бессонницей,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FF33CC"/>
                </a:solidFill>
              </a:rPr>
              <a:t>10 - 15 %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расстройствами сна на протяжении длительного времени.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6128" y="3070119"/>
            <a:ext cx="7830017" cy="353290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ru-RU" sz="4000" b="1" dirty="0" smtClean="0"/>
              <a:t>Нарушения </a:t>
            </a:r>
            <a:r>
              <a:rPr lang="ru-RU" sz="4000" b="1" dirty="0"/>
              <a:t>засыпания</a:t>
            </a:r>
            <a:r>
              <a:rPr lang="ru-RU" sz="4000" dirty="0"/>
              <a:t>.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ru-RU" sz="4000" dirty="0" smtClean="0"/>
              <a:t>Нарушения </a:t>
            </a:r>
            <a:r>
              <a:rPr lang="ru-RU" sz="4000" b="1" dirty="0"/>
              <a:t>глубины</a:t>
            </a:r>
            <a:r>
              <a:rPr lang="ru-RU" sz="4000" dirty="0"/>
              <a:t> сна (поверхностный сон, тревожные сновидения, частые пробуждения).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ru-RU" sz="4000" dirty="0" smtClean="0"/>
              <a:t>Нарушения </a:t>
            </a:r>
            <a:r>
              <a:rPr lang="ru-RU" sz="4000" b="1" dirty="0"/>
              <a:t>продолжительности</a:t>
            </a:r>
            <a:r>
              <a:rPr lang="ru-RU" sz="4000" dirty="0"/>
              <a:t> сна (недосыпание, длительное окончательное пробуждение).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ru-RU" sz="4000" dirty="0" smtClean="0"/>
              <a:t>Нарушения </a:t>
            </a:r>
            <a:r>
              <a:rPr lang="ru-RU" sz="4000" b="1" dirty="0"/>
              <a:t>структуры </a:t>
            </a:r>
            <a:r>
              <a:rPr lang="ru-RU" sz="4000" dirty="0"/>
              <a:t>сна (соотношений фаз).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ru-RU" sz="4000" b="1" dirty="0" smtClean="0"/>
              <a:t>Десинхронизация </a:t>
            </a:r>
            <a:r>
              <a:rPr lang="ru-RU" sz="4000" b="1" dirty="0"/>
              <a:t>сна </a:t>
            </a:r>
            <a:r>
              <a:rPr lang="ru-RU" sz="4000" dirty="0"/>
              <a:t>при авиаперелетах, </a:t>
            </a:r>
            <a:r>
              <a:rPr lang="ru-RU" sz="4000" dirty="0" smtClean="0"/>
              <a:t>длительном </a:t>
            </a:r>
            <a:r>
              <a:rPr lang="ru-RU" sz="4000" dirty="0"/>
              <a:t>отсутствии естественного освещения, при вынужденном продолжительном бодрствовании.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1745" y="2361229"/>
            <a:ext cx="6109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Расстройства сна (ВОЗ, 1995 г., МКБ-10) - G47 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63417" y="3453428"/>
            <a:ext cx="27709" cy="3149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90918" y="2916989"/>
            <a:ext cx="27709" cy="3149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1413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672" y="1050701"/>
            <a:ext cx="8192655" cy="1293028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Инсомния</a:t>
            </a:r>
            <a:r>
              <a:rPr lang="ru-RU" sz="2400" b="1" dirty="0" smtClean="0">
                <a:solidFill>
                  <a:srgbClr val="C00000"/>
                </a:solidFill>
              </a:rPr>
              <a:t> (</a:t>
            </a:r>
            <a:r>
              <a:rPr lang="ru-RU" sz="2400" b="1" dirty="0" err="1" smtClean="0">
                <a:solidFill>
                  <a:srgbClr val="C00000"/>
                </a:solidFill>
              </a:rPr>
              <a:t>бессо́нница</a:t>
            </a:r>
            <a:r>
              <a:rPr lang="ru-RU" sz="2400" b="1" dirty="0" smtClean="0">
                <a:solidFill>
                  <a:srgbClr val="C00000"/>
                </a:solidFill>
              </a:rPr>
              <a:t>)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6666FF"/>
                </a:solidFill>
              </a:rPr>
              <a:t>— расстройство, связанное с трудностями засыпания или поддержания сна.</a:t>
            </a:r>
            <a:br>
              <a:rPr lang="ru-RU" sz="2400" b="1" dirty="0" smtClean="0">
                <a:solidFill>
                  <a:srgbClr val="6666FF"/>
                </a:solidFill>
              </a:rPr>
            </a:br>
            <a:endParaRPr lang="ru-RU" sz="2400" b="1" dirty="0">
              <a:solidFill>
                <a:srgbClr val="6666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9339" y="3468965"/>
            <a:ext cx="7955280" cy="1398385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800" dirty="0" smtClean="0"/>
              <a:t>Чаще всего эта болезнь проявляется осенью и зимой, что связано с уменьшением светового дня, а также весной, когда обостряются хронические заболевания и расстройства нервной системы.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57235" y="5395574"/>
            <a:ext cx="5954122" cy="1200329"/>
          </a:xfrm>
          <a:prstGeom prst="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ru-RU" i="1" dirty="0"/>
              <a:t>Наиболее важным негативным социальным последствием является увеличение риска дорожно-транспортных происшествий, который у таких больных увеличивается в </a:t>
            </a:r>
            <a:r>
              <a:rPr lang="ru-RU" b="1" i="1" dirty="0">
                <a:solidFill>
                  <a:srgbClr val="FF0000"/>
                </a:solidFill>
              </a:rPr>
              <a:t>2,5–4,5</a:t>
            </a:r>
            <a:r>
              <a:rPr lang="ru-RU" i="1" dirty="0"/>
              <a:t> раза.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143" b="22391"/>
          <a:stretch/>
        </p:blipFill>
        <p:spPr>
          <a:xfrm>
            <a:off x="158967" y="4989174"/>
            <a:ext cx="2898268" cy="1200329"/>
          </a:xfrm>
          <a:prstGeom prst="rect">
            <a:avLst/>
          </a:prstGeom>
          <a:ln>
            <a:solidFill>
              <a:srgbClr val="FF33CC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75671" y="2421241"/>
            <a:ext cx="7079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/>
              <a:t>Это дефицит качества и количества сна, необходимых для нормальной дневной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277446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324" y="1150851"/>
            <a:ext cx="8577349" cy="1601585"/>
          </a:xfrm>
          <a:ln>
            <a:solidFill>
              <a:srgbClr val="FF33CC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</a:rPr>
              <a:t>Снотворные </a:t>
            </a:r>
            <a:r>
              <a:rPr lang="ru-RU" sz="2800" b="1" dirty="0" smtClean="0">
                <a:solidFill>
                  <a:srgbClr val="C00000"/>
                </a:solidFill>
              </a:rPr>
              <a:t>средства </a:t>
            </a:r>
            <a:r>
              <a:rPr lang="ru-RU" dirty="0" smtClean="0"/>
              <a:t>— </a:t>
            </a:r>
            <a:r>
              <a:rPr lang="ru-RU" dirty="0"/>
              <a:t>группа </a:t>
            </a:r>
            <a:r>
              <a:rPr lang="ru-RU" dirty="0" err="1"/>
              <a:t>психоактивных</a:t>
            </a:r>
            <a:r>
              <a:rPr lang="ru-RU" dirty="0"/>
              <a:t> лекарственных средств, используемых для облегчения наступления сна и обеспечения его достаточной продолжительности, а также при проведении анестезии.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519054" y="3664875"/>
            <a:ext cx="5532582" cy="2144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70C0"/>
                </a:solidFill>
              </a:rPr>
              <a:t>Слабо угнетают нервную систему, понижают её возбудимость, в результате чего способствуют засыпанию.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70C0"/>
                </a:solidFill>
              </a:rPr>
              <a:t>Подавляют реакции на внешние раздражители с одновременным сохранением движений, рефлексов, ощущений, боли.</a:t>
            </a: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324" y="3586596"/>
            <a:ext cx="2877128" cy="1790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29735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81995915"/>
              </p:ext>
            </p:extLst>
          </p:nvPr>
        </p:nvGraphicFramePr>
        <p:xfrm>
          <a:off x="129309" y="2194560"/>
          <a:ext cx="8802255" cy="4584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9309" y="1575984"/>
            <a:ext cx="5726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Выбранное гипнотическое лекарственное средство должно обладать следующими свойствами:</a:t>
            </a:r>
          </a:p>
        </p:txBody>
      </p:sp>
    </p:spTree>
    <p:extLst>
      <p:ext uri="{BB962C8B-B14F-4D97-AF65-F5344CB8AC3E}">
        <p14:creationId xmlns:p14="http://schemas.microsoft.com/office/powerpoint/2010/main" xmlns="" val="44115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2609" y="119021"/>
            <a:ext cx="6377940" cy="129302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ЗОПИКЛОН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1202323"/>
              </p:ext>
            </p:extLst>
          </p:nvPr>
        </p:nvGraphicFramePr>
        <p:xfrm>
          <a:off x="965893" y="1286859"/>
          <a:ext cx="7583747" cy="6762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9745">
                  <a:extLst>
                    <a:ext uri="{9D8B030D-6E8A-4147-A177-3AD203B41FA5}">
                      <a16:colId xmlns:a16="http://schemas.microsoft.com/office/drawing/2014/main" xmlns="" val="1630544331"/>
                    </a:ext>
                  </a:extLst>
                </a:gridCol>
                <a:gridCol w="1200727">
                  <a:extLst>
                    <a:ext uri="{9D8B030D-6E8A-4147-A177-3AD203B41FA5}">
                      <a16:colId xmlns:a16="http://schemas.microsoft.com/office/drawing/2014/main" xmlns="" val="2846399573"/>
                    </a:ext>
                  </a:extLst>
                </a:gridCol>
                <a:gridCol w="2993275">
                  <a:extLst>
                    <a:ext uri="{9D8B030D-6E8A-4147-A177-3AD203B41FA5}">
                      <a16:colId xmlns:a16="http://schemas.microsoft.com/office/drawing/2014/main" xmlns="" val="3027257164"/>
                    </a:ext>
                  </a:extLst>
                </a:gridCol>
              </a:tblGrid>
              <a:tr h="676248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rgbClr val="0070C0"/>
                          </a:solidFill>
                        </a:rPr>
                        <a:t>Открытое</a:t>
                      </a:r>
                      <a:r>
                        <a:rPr lang="ru-RU" sz="1200" baseline="0" dirty="0" smtClean="0">
                          <a:solidFill>
                            <a:srgbClr val="0070C0"/>
                          </a:solidFill>
                        </a:rPr>
                        <a:t> акционерное общество</a:t>
                      </a:r>
                    </a:p>
                    <a:p>
                      <a:pPr algn="r"/>
                      <a:r>
                        <a:rPr lang="ru-RU" sz="1200" b="1" baseline="0" dirty="0" smtClean="0">
                          <a:solidFill>
                            <a:srgbClr val="0070C0"/>
                          </a:solidFill>
                        </a:rPr>
                        <a:t>БОРИСОВСКИЙ</a:t>
                      </a:r>
                      <a:r>
                        <a:rPr lang="en-US" sz="12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200" b="1" baseline="0" dirty="0" smtClean="0">
                          <a:solidFill>
                            <a:srgbClr val="0070C0"/>
                          </a:solidFill>
                        </a:rPr>
                        <a:t>ЗАВОД </a:t>
                      </a:r>
                      <a:endParaRPr lang="en-US" sz="1200" b="1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r"/>
                      <a:r>
                        <a:rPr lang="ru-RU" sz="1200" b="1" baseline="0" dirty="0" smtClean="0">
                          <a:solidFill>
                            <a:srgbClr val="0070C0"/>
                          </a:solidFill>
                        </a:rPr>
                        <a:t>МЕДИЦИНСКИХ</a:t>
                      </a:r>
                      <a:r>
                        <a:rPr lang="en-US" sz="12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200" b="1" baseline="0" dirty="0" smtClean="0">
                          <a:solidFill>
                            <a:srgbClr val="0070C0"/>
                          </a:solidFill>
                        </a:rPr>
                        <a:t>ПРЕПАРАТОВ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solidFill>
                            <a:srgbClr val="0070C0"/>
                          </a:solidFill>
                        </a:rPr>
                        <a:t>Open</a:t>
                      </a:r>
                      <a:r>
                        <a:rPr lang="en-GB" sz="1200" baseline="0" dirty="0" smtClean="0">
                          <a:solidFill>
                            <a:srgbClr val="0070C0"/>
                          </a:solidFill>
                        </a:rPr>
                        <a:t> Joint Stock Company</a:t>
                      </a:r>
                    </a:p>
                    <a:p>
                      <a:pPr algn="l"/>
                      <a:r>
                        <a:rPr lang="en-GB" sz="1200" b="1" baseline="0" dirty="0" smtClean="0">
                          <a:solidFill>
                            <a:srgbClr val="0070C0"/>
                          </a:solidFill>
                        </a:rPr>
                        <a:t>BORISOV PLANT </a:t>
                      </a:r>
                    </a:p>
                    <a:p>
                      <a:pPr algn="l"/>
                      <a:r>
                        <a:rPr lang="en-GB" sz="1200" b="1" baseline="0" dirty="0" smtClean="0">
                          <a:solidFill>
                            <a:srgbClr val="0070C0"/>
                          </a:solidFill>
                        </a:rPr>
                        <a:t>OF MEDICAL PREPARATIONS</a:t>
                      </a:r>
                      <a:endParaRPr lang="ru-RU" sz="12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17869985"/>
                  </a:ext>
                </a:extLst>
              </a:tr>
            </a:tbl>
          </a:graphicData>
        </a:graphic>
      </p:graphicFrame>
      <p:pic>
        <p:nvPicPr>
          <p:cNvPr id="5" name="Picture 2" descr="borim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0784" y="1289975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488208" y="969730"/>
            <a:ext cx="1292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Zopiclone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8751" y="2154019"/>
            <a:ext cx="80440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Производное </a:t>
            </a:r>
            <a:r>
              <a:rPr lang="ru-RU" dirty="0" err="1" smtClean="0"/>
              <a:t>циклопирролона</a:t>
            </a:r>
            <a:r>
              <a:rPr lang="ru-RU" dirty="0" smtClean="0"/>
              <a:t> - является </a:t>
            </a:r>
            <a:r>
              <a:rPr lang="ru-RU" dirty="0"/>
              <a:t>аллостерическим активатором </a:t>
            </a:r>
            <a:r>
              <a:rPr lang="ru-RU" dirty="0" smtClean="0"/>
              <a:t>ГАМК- </a:t>
            </a:r>
            <a:r>
              <a:rPr lang="ru-RU" dirty="0" err="1" smtClean="0"/>
              <a:t>ергической</a:t>
            </a:r>
            <a:r>
              <a:rPr lang="ru-RU" dirty="0" smtClean="0"/>
              <a:t> </a:t>
            </a:r>
            <a:r>
              <a:rPr lang="ru-RU" dirty="0"/>
              <a:t>передачи в ЦНС, способствует развитию торможения нейронов головного мозга.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/>
          <a:srcRect l="38247" t="42697" r="37553" b="31507"/>
          <a:stretch/>
        </p:blipFill>
        <p:spPr>
          <a:xfrm>
            <a:off x="695324" y="3348233"/>
            <a:ext cx="2624841" cy="157386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328274" y="3657986"/>
            <a:ext cx="35411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Таблетки </a:t>
            </a:r>
            <a:r>
              <a:rPr lang="ru-RU" sz="2000" b="1" dirty="0">
                <a:solidFill>
                  <a:srgbClr val="C00000"/>
                </a:solidFill>
              </a:rPr>
              <a:t>по </a:t>
            </a:r>
            <a:r>
              <a:rPr lang="en-US" sz="2000" b="1" dirty="0" smtClean="0">
                <a:solidFill>
                  <a:srgbClr val="C00000"/>
                </a:solidFill>
              </a:rPr>
              <a:t>7</a:t>
            </a:r>
            <a:r>
              <a:rPr lang="ru-RU" sz="2000" b="1" smtClean="0">
                <a:solidFill>
                  <a:srgbClr val="C00000"/>
                </a:solidFill>
              </a:rPr>
              <a:t>,5мг</a:t>
            </a:r>
            <a:r>
              <a:rPr lang="ru-RU" sz="2000" b="1" smtClean="0">
                <a:solidFill>
                  <a:srgbClr val="C00000"/>
                </a:solidFill>
              </a:rPr>
              <a:t> 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94359" y="5398275"/>
            <a:ext cx="8383385" cy="1141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>
                <a:solidFill>
                  <a:srgbClr val="FF33CC"/>
                </a:solidFill>
              </a:rPr>
              <a:t>Фармакодинамические эффекты </a:t>
            </a:r>
            <a:r>
              <a:rPr lang="ru-RU" sz="1800" dirty="0" smtClean="0"/>
              <a:t> по своему характеру подобны аналогичным соединениям этого класса, т.е. </a:t>
            </a:r>
            <a:r>
              <a:rPr lang="ru-RU" sz="1800" i="1" dirty="0" err="1" smtClean="0"/>
              <a:t>миорелаксируклцим</a:t>
            </a:r>
            <a:r>
              <a:rPr lang="ru-RU" sz="1800" i="1" dirty="0" smtClean="0"/>
              <a:t>,</a:t>
            </a:r>
            <a:r>
              <a:rPr lang="ru-RU" sz="1800" dirty="0" smtClean="0"/>
              <a:t> </a:t>
            </a:r>
            <a:r>
              <a:rPr lang="ru-RU" sz="1800" dirty="0" err="1" smtClean="0"/>
              <a:t>анксиолитическим</a:t>
            </a:r>
            <a:r>
              <a:rPr lang="ru-RU" sz="1800" dirty="0" smtClean="0"/>
              <a:t>, </a:t>
            </a:r>
            <a:r>
              <a:rPr lang="ru-RU" sz="1800" i="1" dirty="0" smtClean="0"/>
              <a:t>седативным</a:t>
            </a:r>
            <a:r>
              <a:rPr lang="ru-RU" sz="1800" dirty="0" smtClean="0"/>
              <a:t>, снотворным, </a:t>
            </a:r>
            <a:r>
              <a:rPr lang="ru-RU" sz="1800" i="1" dirty="0" smtClean="0"/>
              <a:t>противосудорожным</a:t>
            </a:r>
            <a:r>
              <a:rPr lang="ru-RU" sz="1800" dirty="0" smtClean="0"/>
              <a:t>, вызывающим амнезию. </a:t>
            </a:r>
            <a:endParaRPr lang="ru-RU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4089417" y="4320091"/>
            <a:ext cx="3690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Субстанция: </a:t>
            </a:r>
            <a:r>
              <a:rPr lang="ru-RU" sz="1600" dirty="0" err="1" smtClean="0"/>
              <a:t>Гриндекс</a:t>
            </a:r>
            <a:r>
              <a:rPr lang="ru-RU" sz="1600" dirty="0" smtClean="0"/>
              <a:t> АО, Латвия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415501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1_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332</TotalTime>
  <Words>741</Words>
  <Application>Microsoft Office PowerPoint</Application>
  <PresentationFormat>Экран (4:3)</PresentationFormat>
  <Paragraphs>94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След самолета</vt:lpstr>
      <vt:lpstr>1_След самолета</vt:lpstr>
      <vt:lpstr>ЗОПИКЛОН</vt:lpstr>
      <vt:lpstr>Сон – это естественное физиологическое состояние, характеризующееся замедлением физиологических процессов  для переработки информации и  восстановления работоспособности. </vt:lpstr>
      <vt:lpstr>Слайд 3</vt:lpstr>
      <vt:lpstr>Слайд 4</vt:lpstr>
      <vt:lpstr>От 25 до 45% взрослой популяции людей страдают преходящей бессонницей,  10 - 15 %  расстройствами сна на протяжении длительного времени. </vt:lpstr>
      <vt:lpstr>Инсомния (бессо́нница) — расстройство, связанное с трудностями засыпания или поддержания сна. </vt:lpstr>
      <vt:lpstr>Слайд 7</vt:lpstr>
      <vt:lpstr>Слайд 8</vt:lpstr>
      <vt:lpstr>ЗОПИКЛОН</vt:lpstr>
      <vt:lpstr>Слайд 10</vt:lpstr>
      <vt:lpstr>Слайд 11</vt:lpstr>
      <vt:lpstr>ЗОПИКЛОН</vt:lpstr>
      <vt:lpstr>ЗОПИКЛОН</vt:lpstr>
      <vt:lpstr>ЗОПИКЛОН</vt:lpstr>
      <vt:lpstr>Слайд 15</vt:lpstr>
      <vt:lpstr>ЗОПИКЛОН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ЗОПИКЛОН</dc:title>
  <dc:creator>Пользователь Windows</dc:creator>
  <cp:lastModifiedBy>user</cp:lastModifiedBy>
  <cp:revision>38</cp:revision>
  <dcterms:created xsi:type="dcterms:W3CDTF">2018-07-31T17:10:10Z</dcterms:created>
  <dcterms:modified xsi:type="dcterms:W3CDTF">2018-08-07T08:25:17Z</dcterms:modified>
</cp:coreProperties>
</file>