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56" r:id="rId2"/>
    <p:sldId id="258" r:id="rId3"/>
    <p:sldId id="261" r:id="rId4"/>
    <p:sldId id="267" r:id="rId5"/>
    <p:sldId id="262" r:id="rId6"/>
    <p:sldId id="263" r:id="rId7"/>
    <p:sldId id="264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 snapToGrid="0">
      <p:cViewPr varScale="1">
        <p:scale>
          <a:sx n="49" d="100"/>
          <a:sy n="49" d="100"/>
        </p:scale>
        <p:origin x="6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1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786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99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6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6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3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1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4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8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9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3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8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19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ABCA-EAC2-4D60-9890-A939FB1B636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E73199-89D4-48D5-B85F-FC6A401C7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2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754" y="2856723"/>
            <a:ext cx="7766936" cy="1646302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Бактериальные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инфекции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—это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заболевания, вызываемые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бактериями.</a:t>
            </a:r>
            <a:r>
              <a:rPr lang="ru-RU" sz="2400" dirty="0">
                <a:solidFill>
                  <a:schemeClr val="tx1"/>
                </a:solidFill>
              </a:rPr>
              <a:t> От простых кожных инфекций до серьезных заболеваний. Это может быть менингит, пневмония, воспаление почек или мочевого пузыря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21" y="6274911"/>
            <a:ext cx="2177561" cy="519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1761"/>
            <a:ext cx="1213868" cy="10264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2107"/>
            <a:ext cx="944754" cy="11256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55" y="4503025"/>
            <a:ext cx="3170486" cy="2113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068" y="154380"/>
            <a:ext cx="4690503" cy="28025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188" y="4319782"/>
            <a:ext cx="3325629" cy="229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11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1407892" y="296882"/>
            <a:ext cx="8272956" cy="542702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птимальным </a:t>
            </a:r>
            <a:r>
              <a:rPr lang="ru-RU" sz="2400" dirty="0">
                <a:solidFill>
                  <a:srgbClr val="002060"/>
                </a:solidFill>
              </a:rPr>
              <a:t>выбором </a:t>
            </a:r>
            <a:r>
              <a:rPr lang="ru-RU" sz="2400" dirty="0" smtClean="0">
                <a:solidFill>
                  <a:srgbClr val="002060"/>
                </a:solidFill>
              </a:rPr>
              <a:t>можно </a:t>
            </a:r>
            <a:r>
              <a:rPr lang="ru-RU" sz="2400" dirty="0">
                <a:solidFill>
                  <a:srgbClr val="002060"/>
                </a:solidFill>
              </a:rPr>
              <a:t>рассматривать отечественный </a:t>
            </a:r>
            <a:r>
              <a:rPr lang="ru-RU" sz="2400" dirty="0" err="1">
                <a:solidFill>
                  <a:srgbClr val="002060"/>
                </a:solidFill>
              </a:rPr>
              <a:t>генерический</a:t>
            </a:r>
            <a:r>
              <a:rPr lang="ru-RU" sz="2400" dirty="0">
                <a:solidFill>
                  <a:srgbClr val="002060"/>
                </a:solidFill>
              </a:rPr>
              <a:t> препарат </a:t>
            </a:r>
            <a:r>
              <a:rPr lang="ru-RU" sz="2400" b="1" dirty="0" err="1">
                <a:solidFill>
                  <a:srgbClr val="002060"/>
                </a:solidFill>
              </a:rPr>
              <a:t>Моксифлоксацин</a:t>
            </a:r>
            <a:r>
              <a:rPr lang="ru-RU" sz="2400" dirty="0">
                <a:solidFill>
                  <a:srgbClr val="002060"/>
                </a:solidFill>
              </a:rPr>
              <a:t>, производства ОАО «БЗМП» успешно зарекомендовавший себя в </a:t>
            </a:r>
            <a:r>
              <a:rPr lang="ru-RU" sz="2400" dirty="0" smtClean="0">
                <a:solidFill>
                  <a:srgbClr val="002060"/>
                </a:solidFill>
              </a:rPr>
              <a:t>качестве высокоэффективного </a:t>
            </a:r>
            <a:r>
              <a:rPr lang="ru-RU" sz="2400" dirty="0">
                <a:solidFill>
                  <a:srgbClr val="002060"/>
                </a:solidFill>
              </a:rPr>
              <a:t>и безопасного антибактериального препарата.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8" y="5632170"/>
            <a:ext cx="944754" cy="11256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" y="83127"/>
            <a:ext cx="1213868" cy="10264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70" y="3788229"/>
            <a:ext cx="3937269" cy="21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109" y="412400"/>
            <a:ext cx="9141036" cy="318516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Применять антибактериальные препараты следует по назначению врача – лекарственные средства, известные также как антибиотики, классифицируются в различные группы: по происхождению, составу, активности против определенных видов бактерий. Для разных заболеваний, вызванных бактериями, применяются соответствующие возбудителю препараты, существует возможность воздействия сразу на несколько групп патогенов. Такие виды лекарственных средств относятся к группе широкого спектра активности.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71" y="6252051"/>
            <a:ext cx="2177561" cy="5191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8" y="5868090"/>
            <a:ext cx="1180656" cy="9899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40" y="0"/>
            <a:ext cx="1163164" cy="99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6055" y="331711"/>
            <a:ext cx="7330903" cy="953306"/>
          </a:xfrm>
        </p:spPr>
        <p:txBody>
          <a:bodyPr/>
          <a:lstStyle/>
          <a:p>
            <a:pPr algn="l"/>
            <a:r>
              <a:rPr lang="ru-RU" sz="6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Моксифлоксацин</a:t>
            </a:r>
            <a:endParaRPr lang="ru-RU" sz="60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0022" y="1681491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Фармакотерапевтическая группа: антибактериальные средства для системного применения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36" y="3129234"/>
            <a:ext cx="5254289" cy="27131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490" y="6352153"/>
            <a:ext cx="1734642" cy="4135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528" y="3531097"/>
            <a:ext cx="1889924" cy="15180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6250" y="3571339"/>
            <a:ext cx="31584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Антибактериальные средства группы </a:t>
            </a:r>
            <a:r>
              <a:rPr lang="ru-RU" sz="2000" dirty="0" err="1" smtClean="0"/>
              <a:t>хинолонов</a:t>
            </a:r>
            <a:r>
              <a:rPr lang="ru-RU" sz="2000" dirty="0" smtClean="0"/>
              <a:t>. </a:t>
            </a:r>
            <a:r>
              <a:rPr lang="ru-RU" sz="2000" dirty="0" err="1" smtClean="0"/>
              <a:t>Фторхинолоны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1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5384" y="3177540"/>
            <a:ext cx="7888393" cy="197739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Фторхинолоны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хинолоны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группа лекарственных средств, обладающих выраженной противомикробной активностью, широко применяющихся в медицинской практике в качестве антибактериальных лекарственных препаратов широкого спектра действия с активностью в отношении как грамотрицательных, так и грамположительных бактерий.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Фторхинолоны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имеют большую ценность при определенных инфекциях, в том числе опасных для жизни, когда альтернативные антибактериальные лекарственные препараты недостаточно эффективны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5374" y="5280660"/>
            <a:ext cx="7802919" cy="9186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Данная группа антибиотиков остается важной и необходимой для медицинского применения.  </a:t>
            </a:r>
            <a:endParaRPr lang="ru-RU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16" y="106878"/>
            <a:ext cx="1213868" cy="1026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5636488"/>
            <a:ext cx="944754" cy="112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1331368" y="372091"/>
            <a:ext cx="8376749" cy="5375565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Моксифлоксацин</a:t>
            </a: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400 мг, таблетки покрытые пленочной оболочкой</a:t>
            </a:r>
            <a:b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используется по следующим показаниям: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острый бактериальный синусит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обострение хронического бронхита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внебольничная пневмония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неосложненные воспалительные заболевания органов малого таза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кишечные инфекции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менингит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инфекции МВП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простатит</a:t>
            </a:r>
            <a:b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 инфекциях кожи 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 мягких тканей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8" y="5632170"/>
            <a:ext cx="944754" cy="11256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" y="83127"/>
            <a:ext cx="1213868" cy="102641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270" y="3937944"/>
            <a:ext cx="4370913" cy="22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4760" y="557921"/>
            <a:ext cx="7802919" cy="578714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применения и </a:t>
            </a:r>
            <a:r>
              <a:rPr lang="ru-RU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дозы:</a:t>
            </a:r>
          </a:p>
          <a:p>
            <a:pPr algn="l">
              <a:lnSpc>
                <a:spcPct val="150000"/>
              </a:lnSpc>
            </a:pPr>
            <a:r>
              <a:rPr lang="ru-RU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Моксифлоксацин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назначается взрослым пациентам (в возрасте 18 лет и старше)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400мг 1 раз в сутки. Рекомендуемая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 приема 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внебольничной пневмонии – 10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обострении хронического бронхита –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дней 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остром синусите –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дней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инфекциях кожи и мягких тканей –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дней. 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Одновременный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пищи не влияет на всасывание препарата.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принимать, беременным женщинам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кормящим грудью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61" y="44713"/>
            <a:ext cx="1213868" cy="1026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" y="5637054"/>
            <a:ext cx="944754" cy="112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1579418" y="239380"/>
            <a:ext cx="8561480" cy="6499172"/>
          </a:xfrm>
        </p:spPr>
        <p:txBody>
          <a:bodyPr>
            <a:noAutofit/>
          </a:bodyPr>
          <a:lstStyle/>
          <a:p>
            <a:pPr lvl="0"/>
            <a:r>
              <a:rPr lang="ru-RU" sz="32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Моксифлоксацин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b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Входит в протокол лечения </a:t>
            </a:r>
            <a:r>
              <a:rPr lang="ru-RU" sz="2400" dirty="0" err="1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резистентно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-устойчивого туберкулеза</a:t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Входит в Перечень ВОЗ основных лекарственных средств </a:t>
            </a:r>
            <a:r>
              <a:rPr lang="ru-RU" sz="2400" dirty="0" smtClean="0"/>
              <a:t>(</a:t>
            </a:r>
            <a:r>
              <a:rPr lang="ru-RU" sz="2400" dirty="0"/>
              <a:t>отпускается по льготным и бесплатным рецептам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Входит 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Перечень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основных ЛС 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(Постановление МЗ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РБ </a:t>
            </a:r>
            <a:b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№ 106 от 18.11.2020)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Входит в Республиканский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формуляр (Постановление </a:t>
            </a:r>
            <a:b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МЗ РБ №97 от 19.08.2021)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8" y="5632170"/>
            <a:ext cx="944754" cy="11256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" y="83127"/>
            <a:ext cx="1213868" cy="10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2006930" y="4694019"/>
            <a:ext cx="7873339" cy="18763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Высокая </a:t>
            </a:r>
            <a:r>
              <a:rPr lang="ru-RU" sz="1600" dirty="0">
                <a:solidFill>
                  <a:srgbClr val="002060"/>
                </a:solidFill>
              </a:rPr>
              <a:t>стоимость оригинальных препаратов </a:t>
            </a:r>
            <a:r>
              <a:rPr lang="ru-RU" sz="1600" dirty="0" err="1">
                <a:solidFill>
                  <a:srgbClr val="002060"/>
                </a:solidFill>
              </a:rPr>
              <a:t>фторхинолонов</a:t>
            </a:r>
            <a:r>
              <a:rPr lang="ru-RU" sz="1600" dirty="0">
                <a:solidFill>
                  <a:srgbClr val="002060"/>
                </a:solidFill>
              </a:rPr>
              <a:t> III–IV поколений, в частности </a:t>
            </a:r>
            <a:r>
              <a:rPr lang="ru-RU" sz="1600" dirty="0" err="1">
                <a:solidFill>
                  <a:srgbClr val="002060"/>
                </a:solidFill>
              </a:rPr>
              <a:t>моксифлоксацина</a:t>
            </a:r>
            <a:r>
              <a:rPr lang="ru-RU" sz="1600" dirty="0">
                <a:solidFill>
                  <a:srgbClr val="002060"/>
                </a:solidFill>
              </a:rPr>
              <a:t>, на белорусском  рынке ограничивает доступ пациентов к высокоэффективным препаратам данного класса, сужая возможности фармакотерапевтического выбора как для пациентов, так и для практических врачей.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8" y="5632170"/>
            <a:ext cx="944754" cy="11256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" y="83127"/>
            <a:ext cx="1213868" cy="102641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66" y="83127"/>
            <a:ext cx="9879390" cy="472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6325022"/>
            <a:ext cx="1734642" cy="413530"/>
          </a:xfrm>
          <a:prstGeom prst="rect">
            <a:avLst/>
          </a:prstGeom>
        </p:spPr>
      </p:pic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1188864" y="1009403"/>
            <a:ext cx="8503137" cy="29807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Высокая </a:t>
            </a:r>
            <a:r>
              <a:rPr lang="ru-RU" sz="2400" dirty="0">
                <a:solidFill>
                  <a:srgbClr val="002060"/>
                </a:solidFill>
              </a:rPr>
              <a:t>стоимость оригинальных препаратов </a:t>
            </a:r>
            <a:r>
              <a:rPr lang="ru-RU" sz="2400" dirty="0" err="1">
                <a:solidFill>
                  <a:srgbClr val="002060"/>
                </a:solidFill>
              </a:rPr>
              <a:t>фторхинолонов</a:t>
            </a:r>
            <a:r>
              <a:rPr lang="ru-RU" sz="2400" dirty="0">
                <a:solidFill>
                  <a:srgbClr val="002060"/>
                </a:solidFill>
              </a:rPr>
              <a:t> III–IV поколений, в частности </a:t>
            </a:r>
            <a:r>
              <a:rPr lang="ru-RU" sz="2400" dirty="0" err="1">
                <a:solidFill>
                  <a:srgbClr val="002060"/>
                </a:solidFill>
              </a:rPr>
              <a:t>моксифлоксацина</a:t>
            </a:r>
            <a:r>
              <a:rPr lang="ru-RU" sz="2400" dirty="0">
                <a:solidFill>
                  <a:srgbClr val="002060"/>
                </a:solidFill>
              </a:rPr>
              <a:t>, на белорусском  рынке ограничивает доступ пациентов к высокоэффективным препаратам данного класса, сужая возможности фармакотерапевтического выбора как для пациентов, так и для практических врачей.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8" y="5632170"/>
            <a:ext cx="944754" cy="11256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" y="83127"/>
            <a:ext cx="1213868" cy="10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339</Words>
  <Application>Microsoft Office PowerPoint</Application>
  <PresentationFormat>Широкоэкранный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Trebuchet MS</vt:lpstr>
      <vt:lpstr>Wingdings 3</vt:lpstr>
      <vt:lpstr>Грань</vt:lpstr>
      <vt:lpstr>Бактериальные инфекции —это заболевания, вызываемые бактериями. От простых кожных инфекций до серьезных заболеваний. Это может быть менингит, пневмония, воспаление почек или мочевого пузыря.</vt:lpstr>
      <vt:lpstr>Применять антибактериальные препараты следует по назначению врача – лекарственные средства, известные также как антибиотики, классифицируются в различные группы: по происхождению, составу, активности против определенных видов бактерий. Для разных заболеваний, вызванных бактериями, применяются соответствующие возбудителю препараты, существует возможность воздействия сразу на несколько групп патогенов. Такие виды лекарственных средств относятся к группе широкого спектра активности.</vt:lpstr>
      <vt:lpstr> Моксифлоксацин</vt:lpstr>
      <vt:lpstr>Фторхинолоны и хинолоны – группа лекарственных средств, обладающих выраженной противомикробной активностью, широко применяющихся в медицинской практике в качестве антибактериальных лекарственных препаратов широкого спектра действия с активностью в отношении как грамотрицательных, так и грамположительных бактерий. Фторхинолоны имеют большую ценность при определенных инфекциях, в том числе опасных для жизни, когда альтернативные антибактериальные лекарственные препараты недостаточно эффективны.  </vt:lpstr>
      <vt:lpstr>Моксифлоксацин, 400 мг, таблетки покрытые пленочной оболочкой  используется по следующим показаниям:  - острый бактериальный синусит - обострение хронического бронхита - внебольничная пневмония - неосложненные воспалительные заболевания органов малого таза - кишечные инфекции - менингит - инфекции МВП, простатит - инфекциях кожи и мягких тканей      </vt:lpstr>
      <vt:lpstr>Презентация PowerPoint</vt:lpstr>
      <vt:lpstr>Моксифлоксацин  Входит в протокол лечения резистентно-устойчивого туберкулеза  Входит в Перечень ВОЗ основных лекарственных средств (отпускается по льготным и бесплатным рецептам)  Входит в Перечень основных ЛС  (Постановление МЗ РБ  № 106 от 18.11.2020)  Входит в Республиканский формуляр (Постановление  МЗ РБ №97 от 19.08.2021)      </vt:lpstr>
      <vt:lpstr>Высокая стоимость оригинальных препаратов фторхинолонов III–IV поколений, в частности моксифлоксацина, на белорусском  рынке ограничивает доступ пациентов к высокоэффективным препаратам данного класса, сужая возможности фармакотерапевтического выбора как для пациентов, так и для практических врачей.    </vt:lpstr>
      <vt:lpstr>Высокая стоимость оригинальных препаратов фторхинолонов III–IV поколений, в частности моксифлоксацина, на белорусском  рынке ограничивает доступ пациентов к высокоэффективным препаратам данного класса, сужая возможности фармакотерапевтического выбора как для пациентов, так и для практических врачей.    </vt:lpstr>
      <vt:lpstr>Оптимальным выбором можно рассматривать отечественный генерический препарат Моксифлоксацин, производства ОАО «БЗМП» успешно зарекомендовавший себя в качестве высокоэффективного и безопасного антибактериального препарата.    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Пономарев Антон Сергеевич</dc:creator>
  <cp:lastModifiedBy>Пономарев Антон Сергеевич</cp:lastModifiedBy>
  <cp:revision>24</cp:revision>
  <dcterms:created xsi:type="dcterms:W3CDTF">2021-10-11T05:30:09Z</dcterms:created>
  <dcterms:modified xsi:type="dcterms:W3CDTF">2021-11-08T06:49:32Z</dcterms:modified>
</cp:coreProperties>
</file>