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84" r:id="rId4"/>
    <p:sldId id="288" r:id="rId5"/>
    <p:sldId id="285" r:id="rId6"/>
    <p:sldId id="286" r:id="rId7"/>
    <p:sldId id="290" r:id="rId8"/>
    <p:sldId id="287" r:id="rId9"/>
    <p:sldId id="289" r:id="rId10"/>
    <p:sldId id="270" r:id="rId11"/>
  </p:sldIdLst>
  <p:sldSz cx="9144000" cy="5143500" type="screen16x9"/>
  <p:notesSz cx="6797675" cy="9926638"/>
  <p:embeddedFontLst>
    <p:embeddedFont>
      <p:font typeface="Segoe UI Semilight" panose="020B0402040204020203" pitchFamily="34" charset="0"/>
      <p:regular r:id="rId13"/>
    </p:embeddedFont>
    <p:embeddedFont>
      <p:font typeface="Segoe UI Semibold" panose="020B0702040204020203" pitchFamily="34" charset="0"/>
      <p:bold r:id="rId14"/>
    </p:embeddedFont>
    <p:embeddedFont>
      <p:font typeface="Raleway" panose="020B0604020202020204" charset="0"/>
      <p:regular r:id="rId15"/>
      <p:bold r:id="rId16"/>
      <p:italic r:id="rId17"/>
      <p:boldItalic r:id="rId18"/>
    </p:embeddedFont>
    <p:embeddedFont>
      <p:font typeface="Varela" panose="020B0604020202020204" charset="0"/>
      <p:regular r:id="rId19"/>
    </p:embeddedFont>
    <p:embeddedFont>
      <p:font typeface="Segoe UI Light" panose="020B0502040204020203" pitchFamily="34" charset="0"/>
      <p:regular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8ACD"/>
    <a:srgbClr val="F1F1F1"/>
    <a:srgbClr val="2CA8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624EE0C-F223-410F-A9C0-3447E67E08C3}">
  <a:tblStyle styleId="{9624EE0C-F223-410F-A9C0-3447E67E08C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12" autoAdjust="0"/>
    <p:restoredTop sz="94660"/>
  </p:normalViewPr>
  <p:slideViewPr>
    <p:cSldViewPr>
      <p:cViewPr varScale="1">
        <p:scale>
          <a:sx n="97" d="100"/>
          <a:sy n="97" d="100"/>
        </p:scale>
        <p:origin x="102" y="73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5623239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35f391192_00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202973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35ed75ccf_0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35ed75ccf_028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824748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3606f1c2d_30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44803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35ed75ccf_0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35ed75ccf_044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588250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3606f1c2d_30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955964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35ed75ccf_0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35ed75ccf_044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268760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3606f1c2d_30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509763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3606f1c2d_30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760170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3606f1c2d_30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183026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3606f1c2d_30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03820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3225" y="-6600"/>
            <a:ext cx="7076050" cy="5160000"/>
          </a:xfrm>
          <a:custGeom>
            <a:avLst/>
            <a:gdLst/>
            <a:ahLst/>
            <a:cxnLst/>
            <a:rect l="l" t="t" r="r" b="b"/>
            <a:pathLst>
              <a:path w="283042" h="206400" extrusionOk="0">
                <a:moveTo>
                  <a:pt x="83248" y="0"/>
                </a:moveTo>
                <a:lnTo>
                  <a:pt x="0" y="0"/>
                </a:lnTo>
                <a:lnTo>
                  <a:pt x="0" y="206400"/>
                </a:lnTo>
                <a:lnTo>
                  <a:pt x="283042" y="206136"/>
                </a:lnTo>
                <a:close/>
              </a:path>
            </a:pathLst>
          </a:custGeom>
          <a:solidFill>
            <a:srgbClr val="212539">
              <a:alpha val="64620"/>
            </a:srgbClr>
          </a:solidFill>
          <a:ln>
            <a:noFill/>
          </a:ln>
        </p:spPr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457200" y="3363425"/>
            <a:ext cx="38505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/>
          <p:nvPr/>
        </p:nvSpPr>
        <p:spPr>
          <a:xfrm>
            <a:off x="0" y="-6600"/>
            <a:ext cx="8476700" cy="5153400"/>
          </a:xfrm>
          <a:custGeom>
            <a:avLst/>
            <a:gdLst/>
            <a:ahLst/>
            <a:cxnLst/>
            <a:rect l="l" t="t" r="r" b="b"/>
            <a:pathLst>
              <a:path w="339068" h="206136" extrusionOk="0">
                <a:moveTo>
                  <a:pt x="139274" y="0"/>
                </a:moveTo>
                <a:lnTo>
                  <a:pt x="0" y="264"/>
                </a:lnTo>
                <a:lnTo>
                  <a:pt x="0" y="206045"/>
                </a:lnTo>
                <a:lnTo>
                  <a:pt x="339068" y="206136"/>
                </a:lnTo>
                <a:close/>
              </a:path>
            </a:pathLst>
          </a:custGeom>
          <a:solidFill>
            <a:srgbClr val="212539">
              <a:alpha val="64620"/>
            </a:srgbClr>
          </a:solidFill>
          <a:ln>
            <a:noFill/>
          </a:ln>
        </p:spPr>
      </p:sp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457200" y="984875"/>
            <a:ext cx="2383800" cy="62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457200" y="1711200"/>
            <a:ext cx="2276400" cy="274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╺"/>
              <a:defRPr sz="1200"/>
            </a:lvl1pPr>
            <a:lvl2pPr marL="914400" lvl="1" indent="-304800">
              <a:spcBef>
                <a:spcPts val="1000"/>
              </a:spcBef>
              <a:spcAft>
                <a:spcPts val="0"/>
              </a:spcAft>
              <a:buSzPts val="1200"/>
              <a:buChar char="╶"/>
              <a:defRPr sz="1200"/>
            </a:lvl2pPr>
            <a:lvl3pPr marL="1371600" lvl="2" indent="-304800">
              <a:spcBef>
                <a:spcPts val="1000"/>
              </a:spcBef>
              <a:spcAft>
                <a:spcPts val="0"/>
              </a:spcAft>
              <a:buSzPts val="1200"/>
              <a:buChar char="╶"/>
              <a:defRPr sz="1200"/>
            </a:lvl3pPr>
            <a:lvl4pPr marL="1828800" lvl="3" indent="-304800">
              <a:spcBef>
                <a:spcPts val="1000"/>
              </a:spcBef>
              <a:spcAft>
                <a:spcPts val="0"/>
              </a:spcAft>
              <a:buSzPts val="1200"/>
              <a:buChar char="╶"/>
              <a:defRPr sz="1200"/>
            </a:lvl4pPr>
            <a:lvl5pPr marL="2286000" lvl="4" indent="-304800">
              <a:spcBef>
                <a:spcPts val="1000"/>
              </a:spcBef>
              <a:spcAft>
                <a:spcPts val="0"/>
              </a:spcAft>
              <a:buSzPts val="1200"/>
              <a:buChar char="╶"/>
              <a:defRPr sz="1200"/>
            </a:lvl5pPr>
            <a:lvl6pPr marL="2743200" lvl="5" indent="-304800">
              <a:spcBef>
                <a:spcPts val="1000"/>
              </a:spcBef>
              <a:spcAft>
                <a:spcPts val="0"/>
              </a:spcAft>
              <a:buSzPts val="1200"/>
              <a:buChar char="╶"/>
              <a:defRPr sz="1200"/>
            </a:lvl6pPr>
            <a:lvl7pPr marL="3200400" lvl="6" indent="-304800">
              <a:spcBef>
                <a:spcPts val="1000"/>
              </a:spcBef>
              <a:spcAft>
                <a:spcPts val="0"/>
              </a:spcAft>
              <a:buSzPts val="1200"/>
              <a:buChar char="╶"/>
              <a:defRPr sz="1200"/>
            </a:lvl7pPr>
            <a:lvl8pPr marL="3657600" lvl="7" indent="-304800">
              <a:spcBef>
                <a:spcPts val="1000"/>
              </a:spcBef>
              <a:spcAft>
                <a:spcPts val="0"/>
              </a:spcAft>
              <a:buSzPts val="1200"/>
              <a:buChar char="╶"/>
              <a:defRPr sz="1200"/>
            </a:lvl8pPr>
            <a:lvl9pPr marL="4114800" lvl="8" indent="-304800">
              <a:spcBef>
                <a:spcPts val="1000"/>
              </a:spcBef>
              <a:spcAft>
                <a:spcPts val="1000"/>
              </a:spcAft>
              <a:buSzPts val="1200"/>
              <a:buChar char="╶"/>
              <a:defRPr sz="1200"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2870548" y="1711200"/>
            <a:ext cx="2276400" cy="274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╺"/>
              <a:defRPr sz="1200"/>
            </a:lvl1pPr>
            <a:lvl2pPr marL="914400" lvl="1" indent="-304800">
              <a:spcBef>
                <a:spcPts val="1000"/>
              </a:spcBef>
              <a:spcAft>
                <a:spcPts val="0"/>
              </a:spcAft>
              <a:buSzPts val="1200"/>
              <a:buChar char="╶"/>
              <a:defRPr sz="1200"/>
            </a:lvl2pPr>
            <a:lvl3pPr marL="1371600" lvl="2" indent="-304800">
              <a:spcBef>
                <a:spcPts val="1000"/>
              </a:spcBef>
              <a:spcAft>
                <a:spcPts val="0"/>
              </a:spcAft>
              <a:buSzPts val="1200"/>
              <a:buChar char="╶"/>
              <a:defRPr sz="1200"/>
            </a:lvl3pPr>
            <a:lvl4pPr marL="1828800" lvl="3" indent="-304800">
              <a:spcBef>
                <a:spcPts val="1000"/>
              </a:spcBef>
              <a:spcAft>
                <a:spcPts val="0"/>
              </a:spcAft>
              <a:buSzPts val="1200"/>
              <a:buChar char="╶"/>
              <a:defRPr sz="1200"/>
            </a:lvl4pPr>
            <a:lvl5pPr marL="2286000" lvl="4" indent="-304800">
              <a:spcBef>
                <a:spcPts val="1000"/>
              </a:spcBef>
              <a:spcAft>
                <a:spcPts val="0"/>
              </a:spcAft>
              <a:buSzPts val="1200"/>
              <a:buChar char="╶"/>
              <a:defRPr sz="1200"/>
            </a:lvl5pPr>
            <a:lvl6pPr marL="2743200" lvl="5" indent="-304800">
              <a:spcBef>
                <a:spcPts val="1000"/>
              </a:spcBef>
              <a:spcAft>
                <a:spcPts val="0"/>
              </a:spcAft>
              <a:buSzPts val="1200"/>
              <a:buChar char="╶"/>
              <a:defRPr sz="1200"/>
            </a:lvl6pPr>
            <a:lvl7pPr marL="3200400" lvl="6" indent="-304800">
              <a:spcBef>
                <a:spcPts val="1000"/>
              </a:spcBef>
              <a:spcAft>
                <a:spcPts val="0"/>
              </a:spcAft>
              <a:buSzPts val="1200"/>
              <a:buChar char="╶"/>
              <a:defRPr sz="1200"/>
            </a:lvl7pPr>
            <a:lvl8pPr marL="3657600" lvl="7" indent="-304800">
              <a:spcBef>
                <a:spcPts val="1000"/>
              </a:spcBef>
              <a:spcAft>
                <a:spcPts val="0"/>
              </a:spcAft>
              <a:buSzPts val="1200"/>
              <a:buChar char="╶"/>
              <a:defRPr sz="1200"/>
            </a:lvl8pPr>
            <a:lvl9pPr marL="4114800" lvl="8" indent="-304800">
              <a:spcBef>
                <a:spcPts val="1000"/>
              </a:spcBef>
              <a:spcAft>
                <a:spcPts val="1000"/>
              </a:spcAft>
              <a:buSzPts val="1200"/>
              <a:buChar char="╶"/>
              <a:defRPr sz="1200"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457200" y="4673650"/>
            <a:ext cx="548700" cy="24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crossed">
  <p:cSld name="BLANK_2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 flipH="1">
            <a:off x="667310" y="-6600"/>
            <a:ext cx="8476700" cy="5153400"/>
          </a:xfrm>
          <a:custGeom>
            <a:avLst/>
            <a:gdLst/>
            <a:ahLst/>
            <a:cxnLst/>
            <a:rect l="l" t="t" r="r" b="b"/>
            <a:pathLst>
              <a:path w="339068" h="206136" extrusionOk="0">
                <a:moveTo>
                  <a:pt x="139274" y="0"/>
                </a:moveTo>
                <a:lnTo>
                  <a:pt x="0" y="264"/>
                </a:lnTo>
                <a:lnTo>
                  <a:pt x="0" y="206045"/>
                </a:lnTo>
                <a:lnTo>
                  <a:pt x="339068" y="206136"/>
                </a:lnTo>
                <a:close/>
              </a:path>
            </a:pathLst>
          </a:custGeom>
          <a:solidFill>
            <a:srgbClr val="212539">
              <a:alpha val="64620"/>
            </a:srgbClr>
          </a:solidFill>
          <a:ln>
            <a:noFill/>
          </a:ln>
        </p:spPr>
      </p:sp>
      <p:sp>
        <p:nvSpPr>
          <p:cNvPr id="54" name="Google Shape;54;p11"/>
          <p:cNvSpPr/>
          <p:nvPr/>
        </p:nvSpPr>
        <p:spPr>
          <a:xfrm>
            <a:off x="0" y="-6600"/>
            <a:ext cx="8476700" cy="5153400"/>
          </a:xfrm>
          <a:custGeom>
            <a:avLst/>
            <a:gdLst/>
            <a:ahLst/>
            <a:cxnLst/>
            <a:rect l="l" t="t" r="r" b="b"/>
            <a:pathLst>
              <a:path w="339068" h="206136" extrusionOk="0">
                <a:moveTo>
                  <a:pt x="139274" y="0"/>
                </a:moveTo>
                <a:lnTo>
                  <a:pt x="0" y="264"/>
                </a:lnTo>
                <a:lnTo>
                  <a:pt x="0" y="206045"/>
                </a:lnTo>
                <a:lnTo>
                  <a:pt x="339068" y="206136"/>
                </a:lnTo>
                <a:close/>
              </a:path>
            </a:pathLst>
          </a:custGeom>
          <a:solidFill>
            <a:srgbClr val="212539">
              <a:alpha val="64620"/>
            </a:srgbClr>
          </a:solidFill>
          <a:ln>
            <a:noFill/>
          </a:ln>
        </p:spPr>
      </p:sp>
      <p:sp>
        <p:nvSpPr>
          <p:cNvPr id="55" name="Google Shape;55;p11"/>
          <p:cNvSpPr txBox="1">
            <a:spLocks noGrp="1"/>
          </p:cNvSpPr>
          <p:nvPr>
            <p:ph type="sldNum" idx="12"/>
          </p:nvPr>
        </p:nvSpPr>
        <p:spPr>
          <a:xfrm>
            <a:off x="457200" y="4673650"/>
            <a:ext cx="548700" cy="24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tally blank">
  <p:cSld name="BLANK_1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457200" y="4673650"/>
            <a:ext cx="548700" cy="24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58" name="Google Shape;58;p12"/>
          <p:cNvSpPr/>
          <p:nvPr/>
        </p:nvSpPr>
        <p:spPr>
          <a:xfrm>
            <a:off x="75" y="75"/>
            <a:ext cx="9144000" cy="5143500"/>
          </a:xfrm>
          <a:prstGeom prst="rect">
            <a:avLst/>
          </a:prstGeom>
          <a:solidFill>
            <a:srgbClr val="212539">
              <a:alpha val="64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blipFill dpi="0" rotWithShape="1">
          <a:blip r:embed="rId6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984875"/>
            <a:ext cx="2383800" cy="62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  <a:defRPr sz="18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  <a:defRPr sz="18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  <a:defRPr sz="18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  <a:defRPr sz="18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  <a:defRPr sz="18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  <a:defRPr sz="18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  <a:defRPr sz="18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  <a:defRPr sz="18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  <a:defRPr sz="18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715123"/>
            <a:ext cx="4762200" cy="273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Varela"/>
              <a:buChar char="╺"/>
              <a:defRPr>
                <a:solidFill>
                  <a:srgbClr val="FFFFFF"/>
                </a:solidFill>
                <a:latin typeface="Varela"/>
                <a:ea typeface="Varela"/>
                <a:cs typeface="Varela"/>
                <a:sym typeface="Varela"/>
              </a:defRPr>
            </a:lvl1pPr>
            <a:lvl2pPr marL="914400" lvl="1" indent="-31750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Varela"/>
              <a:buChar char="╶"/>
              <a:defRPr>
                <a:solidFill>
                  <a:srgbClr val="FFFFFF"/>
                </a:solidFill>
                <a:latin typeface="Varela"/>
                <a:ea typeface="Varela"/>
                <a:cs typeface="Varela"/>
                <a:sym typeface="Varela"/>
              </a:defRPr>
            </a:lvl2pPr>
            <a:lvl3pPr marL="1371600" lvl="2" indent="-31750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Varela"/>
              <a:buChar char="╶"/>
              <a:defRPr>
                <a:solidFill>
                  <a:srgbClr val="FFFFFF"/>
                </a:solidFill>
                <a:latin typeface="Varela"/>
                <a:ea typeface="Varela"/>
                <a:cs typeface="Varela"/>
                <a:sym typeface="Varela"/>
              </a:defRPr>
            </a:lvl3pPr>
            <a:lvl4pPr marL="1828800" lvl="3" indent="-31750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Varela"/>
              <a:buChar char="╶"/>
              <a:defRPr>
                <a:solidFill>
                  <a:srgbClr val="FFFFFF"/>
                </a:solidFill>
                <a:latin typeface="Varela"/>
                <a:ea typeface="Varela"/>
                <a:cs typeface="Varela"/>
                <a:sym typeface="Varela"/>
              </a:defRPr>
            </a:lvl4pPr>
            <a:lvl5pPr marL="2286000" lvl="4" indent="-31750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Varela"/>
              <a:buChar char="╶"/>
              <a:defRPr>
                <a:solidFill>
                  <a:srgbClr val="FFFFFF"/>
                </a:solidFill>
                <a:latin typeface="Varela"/>
                <a:ea typeface="Varela"/>
                <a:cs typeface="Varela"/>
                <a:sym typeface="Varela"/>
              </a:defRPr>
            </a:lvl5pPr>
            <a:lvl6pPr marL="2743200" lvl="5" indent="-31750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Varela"/>
              <a:buChar char="╶"/>
              <a:defRPr>
                <a:solidFill>
                  <a:srgbClr val="FFFFFF"/>
                </a:solidFill>
                <a:latin typeface="Varela"/>
                <a:ea typeface="Varela"/>
                <a:cs typeface="Varela"/>
                <a:sym typeface="Varela"/>
              </a:defRPr>
            </a:lvl6pPr>
            <a:lvl7pPr marL="3200400" lvl="6" indent="-31750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Varela"/>
              <a:buChar char="╶"/>
              <a:defRPr>
                <a:solidFill>
                  <a:srgbClr val="FFFFFF"/>
                </a:solidFill>
                <a:latin typeface="Varela"/>
                <a:ea typeface="Varela"/>
                <a:cs typeface="Varela"/>
                <a:sym typeface="Varela"/>
              </a:defRPr>
            </a:lvl7pPr>
            <a:lvl8pPr marL="3657600" lvl="7" indent="-31750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Varela"/>
              <a:buChar char="╶"/>
              <a:defRPr>
                <a:solidFill>
                  <a:srgbClr val="FFFFFF"/>
                </a:solidFill>
                <a:latin typeface="Varela"/>
                <a:ea typeface="Varela"/>
                <a:cs typeface="Varela"/>
                <a:sym typeface="Varela"/>
              </a:defRPr>
            </a:lvl8pPr>
            <a:lvl9pPr marL="4114800" lvl="8" indent="-31750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rgbClr val="FFFFFF"/>
              </a:buClr>
              <a:buSzPts val="1400"/>
              <a:buFont typeface="Varela"/>
              <a:buChar char="╶"/>
              <a:defRPr>
                <a:solidFill>
                  <a:srgbClr val="FFFFFF"/>
                </a:solidFill>
                <a:latin typeface="Varela"/>
                <a:ea typeface="Varela"/>
                <a:cs typeface="Varela"/>
                <a:sym typeface="Varel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457200" y="4673650"/>
            <a:ext cx="548700" cy="24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 sz="1000" b="1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>
              <a:buNone/>
              <a:defRPr sz="1000" b="1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lvl="2">
              <a:buNone/>
              <a:defRPr sz="1000" b="1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lvl="3">
              <a:buNone/>
              <a:defRPr sz="1000" b="1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lvl="4">
              <a:buNone/>
              <a:defRPr sz="1000" b="1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lvl="5">
              <a:buNone/>
              <a:defRPr sz="1000" b="1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lvl="6">
              <a:buNone/>
              <a:defRPr sz="1000" b="1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lvl="7">
              <a:buNone/>
              <a:defRPr sz="1000" b="1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lvl="8">
              <a:buNone/>
              <a:defRPr sz="1000" b="1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57" r:id="rId3"/>
    <p:sldLayoutId id="2147483658" r:id="rId4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19" y="1995686"/>
            <a:ext cx="8730289" cy="1296144"/>
          </a:xfrm>
          <a:prstGeom prst="rect">
            <a:avLst/>
          </a:prstGeom>
          <a:solidFill>
            <a:srgbClr val="E98ACD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Google Shape;63;p13"/>
          <p:cNvSpPr txBox="1">
            <a:spLocks noGrp="1"/>
          </p:cNvSpPr>
          <p:nvPr>
            <p:ph type="ctrTitle"/>
          </p:nvPr>
        </p:nvSpPr>
        <p:spPr>
          <a:xfrm>
            <a:off x="45092" y="2132030"/>
            <a:ext cx="9053816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solidFill>
                  <a:schemeClr val="tx1"/>
                </a:solidFill>
                <a:latin typeface="Segoe UI Semibold" panose="020B0702040204020203" pitchFamily="34" charset="0"/>
              </a:rPr>
              <a:t>ФОЛИЕВАЯ КИСЛОТА, таблетки 0,4 мг</a:t>
            </a:r>
            <a:br>
              <a:rPr lang="ru-RU" dirty="0" smtClean="0">
                <a:solidFill>
                  <a:schemeClr val="tx1"/>
                </a:solidFill>
                <a:latin typeface="Segoe UI Semibold" panose="020B0702040204020203" pitchFamily="34" charset="0"/>
              </a:rPr>
            </a:br>
            <a:r>
              <a:rPr lang="ru-RU" dirty="0" smtClean="0">
                <a:solidFill>
                  <a:schemeClr val="tx1"/>
                </a:solidFill>
                <a:latin typeface="Segoe UI Semibold" panose="020B0702040204020203" pitchFamily="34" charset="0"/>
              </a:rPr>
              <a:t>(ВИТАМИН </a:t>
            </a:r>
            <a:r>
              <a:rPr lang="en-US" dirty="0" smtClean="0">
                <a:solidFill>
                  <a:schemeClr val="tx1"/>
                </a:solidFill>
                <a:latin typeface="Segoe UI Semibold" panose="020B0702040204020203" pitchFamily="34" charset="0"/>
              </a:rPr>
              <a:t>B9</a:t>
            </a:r>
            <a:r>
              <a:rPr lang="ru-RU" dirty="0" smtClean="0">
                <a:solidFill>
                  <a:schemeClr val="tx1"/>
                </a:solidFill>
                <a:latin typeface="Segoe UI Semibold" panose="020B0702040204020203" pitchFamily="34" charset="0"/>
              </a:rPr>
              <a:t>)</a:t>
            </a:r>
            <a:endParaRPr dirty="0">
              <a:solidFill>
                <a:schemeClr val="tx1"/>
              </a:solidFill>
              <a:latin typeface="Segoe UI Semibold" panose="020B0702040204020203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587974"/>
            <a:ext cx="1817521" cy="4332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b="-4000"/>
          </a:stretch>
        </a:blipFill>
        <a:effectLst/>
      </p:bgPr>
    </p:bg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7"/>
          <p:cNvSpPr txBox="1">
            <a:spLocks noGrp="1"/>
          </p:cNvSpPr>
          <p:nvPr>
            <p:ph type="ctrTitle" idx="4294967295"/>
          </p:nvPr>
        </p:nvSpPr>
        <p:spPr>
          <a:xfrm>
            <a:off x="0" y="1779662"/>
            <a:ext cx="91440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dirty="0" smtClean="0">
                <a:solidFill>
                  <a:schemeClr val="tx1"/>
                </a:solidFill>
              </a:rPr>
              <a:t>Спасибо за внимание! </a:t>
            </a:r>
            <a:endParaRPr sz="4000" dirty="0">
              <a:solidFill>
                <a:schemeClr val="tx1"/>
              </a:solidFill>
            </a:endParaRPr>
          </a:p>
        </p:txBody>
      </p:sp>
      <p:sp>
        <p:nvSpPr>
          <p:cNvPr id="11" name="Google Shape;183;p27"/>
          <p:cNvSpPr txBox="1">
            <a:spLocks/>
          </p:cNvSpPr>
          <p:nvPr/>
        </p:nvSpPr>
        <p:spPr>
          <a:xfrm>
            <a:off x="0" y="3983700"/>
            <a:ext cx="8640960" cy="115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 algn="ctr">
              <a:buClr>
                <a:srgbClr val="FFFFFF"/>
              </a:buClr>
              <a:buSzPts val="1800"/>
            </a:pPr>
            <a:r>
              <a:rPr lang="ru-RU" sz="1800" dirty="0" smtClean="0">
                <a:solidFill>
                  <a:schemeClr val="tx1"/>
                </a:solidFill>
              </a:rPr>
              <a:t>+375(177) 73 22 61</a:t>
            </a:r>
            <a:endParaRPr lang="en-US" sz="1800" dirty="0" smtClean="0">
              <a:solidFill>
                <a:schemeClr val="tx1"/>
              </a:solidFill>
            </a:endParaRPr>
          </a:p>
          <a:p>
            <a:pPr lvl="0" algn="ctr">
              <a:buClr>
                <a:srgbClr val="FFFFFF"/>
              </a:buClr>
              <a:buSzPts val="1800"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Raleway"/>
                <a:cs typeface="Raleway"/>
                <a:sym typeface="Raleway"/>
              </a:rPr>
              <a:t>borimed.com</a:t>
            </a: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Raleway"/>
              <a:cs typeface="Raleway"/>
              <a:sym typeface="Raleway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23478"/>
            <a:ext cx="1817521" cy="4332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/>
          <p:cNvSpPr/>
          <p:nvPr/>
        </p:nvSpPr>
        <p:spPr>
          <a:xfrm>
            <a:off x="-4166" y="1233236"/>
            <a:ext cx="9148166" cy="3463235"/>
          </a:xfrm>
          <a:prstGeom prst="rect">
            <a:avLst/>
          </a:prstGeom>
          <a:solidFill>
            <a:srgbClr val="E98ACD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-4166" y="-11921"/>
            <a:ext cx="9148166" cy="629700"/>
          </a:xfrm>
          <a:prstGeom prst="rect">
            <a:avLst/>
          </a:prstGeom>
          <a:solidFill>
            <a:srgbClr val="E98ACD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Google Shape;68;p14"/>
          <p:cNvSpPr txBox="1">
            <a:spLocks noGrp="1"/>
          </p:cNvSpPr>
          <p:nvPr>
            <p:ph type="title"/>
          </p:nvPr>
        </p:nvSpPr>
        <p:spPr>
          <a:xfrm>
            <a:off x="63383" y="-13506"/>
            <a:ext cx="4042792" cy="62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ru-RU" sz="2800" dirty="0" smtClean="0">
                <a:solidFill>
                  <a:schemeClr val="tx1"/>
                </a:solidFill>
                <a:latin typeface="Segoe UI Semibold" panose="020B0702040204020203" pitchFamily="34" charset="0"/>
              </a:rPr>
              <a:t>ОПРЕДЕЛЕНИЕ</a:t>
            </a:r>
            <a:endParaRPr sz="2800" dirty="0">
              <a:solidFill>
                <a:schemeClr val="tx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69" name="Google Shape;69;p14"/>
          <p:cNvSpPr txBox="1">
            <a:spLocks noGrp="1"/>
          </p:cNvSpPr>
          <p:nvPr>
            <p:ph type="body" idx="2"/>
          </p:nvPr>
        </p:nvSpPr>
        <p:spPr>
          <a:xfrm>
            <a:off x="57344" y="1294497"/>
            <a:ext cx="9086655" cy="137636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ru-RU" sz="1800" b="1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Фолиевая кислота </a:t>
            </a:r>
            <a:r>
              <a:rPr lang="ru-RU" sz="1800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— водорастворимый витамин, необходимый для роста и развития кровеносной и иммунной </a:t>
            </a:r>
            <a:r>
              <a:rPr lang="ru-RU" sz="1800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систем.</a:t>
            </a:r>
            <a:endParaRPr lang="ru-RU" sz="1800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1000"/>
              </a:spcAft>
              <a:buNone/>
            </a:pPr>
            <a:endParaRPr sz="2000" b="1" dirty="0">
              <a:latin typeface="Raleway" charset="0"/>
              <a:cs typeface="Raleway" charset="0"/>
            </a:endParaRPr>
          </a:p>
        </p:txBody>
      </p:sp>
      <p:sp>
        <p:nvSpPr>
          <p:cNvPr id="70" name="Google Shape;70;p14"/>
          <p:cNvSpPr txBox="1">
            <a:spLocks noGrp="1"/>
          </p:cNvSpPr>
          <p:nvPr>
            <p:ph type="body" idx="2"/>
          </p:nvPr>
        </p:nvSpPr>
        <p:spPr>
          <a:xfrm>
            <a:off x="1098550" y="2392526"/>
            <a:ext cx="6969600" cy="41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Raleway" charset="0"/>
                <a:cs typeface="Raleway" charset="0"/>
              </a:rPr>
              <a:t>Особенности: </a:t>
            </a:r>
            <a:endParaRPr sz="2000" b="1" dirty="0">
              <a:solidFill>
                <a:schemeClr val="tx1"/>
              </a:solidFill>
              <a:latin typeface="Raleway" charset="0"/>
              <a:cs typeface="Raleway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dirty="0"/>
          </a:p>
        </p:txBody>
      </p:sp>
      <p:sp>
        <p:nvSpPr>
          <p:cNvPr id="44" name="Google Shape;70;p14"/>
          <p:cNvSpPr txBox="1">
            <a:spLocks/>
          </p:cNvSpPr>
          <p:nvPr/>
        </p:nvSpPr>
        <p:spPr>
          <a:xfrm>
            <a:off x="22700" y="2829423"/>
            <a:ext cx="9121300" cy="41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indent="-285750">
              <a:lnSpc>
                <a:spcPct val="115000"/>
              </a:lnSpc>
              <a:buClr>
                <a:schemeClr val="tx1"/>
              </a:buClr>
              <a:buSzPts val="1200"/>
              <a:buFont typeface="Wingdings" panose="05000000000000000000" pitchFamily="2" charset="2"/>
              <a:buChar char="Ø"/>
              <a:defRPr/>
            </a:pPr>
            <a:r>
              <a:rPr lang="ru-RU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Этот витамин участвует в формировании нервной системы плода, необходим для деления клеток, роста и развития всех органов и тканей, нормального развития зародыша, процессов кроветворения. </a:t>
            </a: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Varela"/>
              <a:buNone/>
              <a:tabLst/>
              <a:defRPr/>
            </a:pP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egoe UI Semilight" panose="020B0402040204020203" pitchFamily="34" charset="0"/>
              <a:ea typeface="Varela"/>
              <a:cs typeface="Segoe UI Semilight" panose="020B0402040204020203" pitchFamily="34" charset="0"/>
              <a:sym typeface="Varela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27584" y="3734648"/>
            <a:ext cx="9171584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15000"/>
              </a:lnSpc>
              <a:buClr>
                <a:schemeClr val="tx1"/>
              </a:buClr>
              <a:buSzPts val="1200"/>
              <a:buFont typeface="Wingdings" panose="05000000000000000000" pitchFamily="2" charset="2"/>
              <a:buChar char="Ø"/>
              <a:defRPr/>
            </a:pPr>
            <a:r>
              <a:rPr lang="ru-RU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Фолиевая кислота принимает участие в образовании эритроцитов, лейкоцитов и тромбоцитов, т. е. всех форменных элементов крови. Особенно важна фолиевая кислота </a:t>
            </a:r>
            <a:r>
              <a:rPr lang="ru-RU" b="1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в первом триместре беременности.</a:t>
            </a: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123477"/>
            <a:ext cx="1817521" cy="4332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E98ACD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1" name="Google Shape;201;p29"/>
          <p:cNvSpPr txBox="1">
            <a:spLocks noGrp="1"/>
          </p:cNvSpPr>
          <p:nvPr>
            <p:ph type="title" idx="4294967295"/>
          </p:nvPr>
        </p:nvSpPr>
        <p:spPr>
          <a:xfrm>
            <a:off x="172357" y="411510"/>
            <a:ext cx="3528392" cy="62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ru-RU" sz="2800" dirty="0" smtClean="0">
                <a:solidFill>
                  <a:schemeClr val="tx1"/>
                </a:solidFill>
                <a:latin typeface="Segoe UI Semibold" panose="020B0702040204020203" pitchFamily="34" charset="0"/>
              </a:rPr>
              <a:t>ИСТОЧНИКИ </a:t>
            </a:r>
            <a:br>
              <a:rPr lang="ru-RU" sz="2800" dirty="0" smtClean="0">
                <a:solidFill>
                  <a:schemeClr val="tx1"/>
                </a:solidFill>
                <a:latin typeface="Segoe UI Semibold" panose="020B0702040204020203" pitchFamily="34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Segoe UI Semibold" panose="020B0702040204020203" pitchFamily="34" charset="0"/>
              </a:rPr>
              <a:t>ВИТАМИНА </a:t>
            </a:r>
            <a:r>
              <a:rPr lang="en-US" sz="2800" dirty="0" smtClean="0">
                <a:solidFill>
                  <a:schemeClr val="tx1"/>
                </a:solidFill>
                <a:latin typeface="Segoe UI Semibold" panose="020B0702040204020203" pitchFamily="34" charset="0"/>
              </a:rPr>
              <a:t>B9</a:t>
            </a:r>
            <a:r>
              <a:rPr lang="ru-RU" sz="2800" dirty="0" smtClean="0">
                <a:solidFill>
                  <a:schemeClr val="tx1"/>
                </a:solidFill>
                <a:latin typeface="Segoe UI Semibold" panose="020B0702040204020203" pitchFamily="34" charset="0"/>
              </a:rPr>
              <a:t>  </a:t>
            </a:r>
            <a:endParaRPr sz="2800" dirty="0">
              <a:solidFill>
                <a:schemeClr val="tx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207" name="Google Shape;207;p29"/>
          <p:cNvSpPr/>
          <p:nvPr/>
        </p:nvSpPr>
        <p:spPr>
          <a:xfrm>
            <a:off x="538321" y="1923678"/>
            <a:ext cx="2796464" cy="2656354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Бобовые, зеленые листовые овощи, морковь, злаки (ячмень), отруби, гречневая и овсяная крупы, бобовые, дрожжи, орехи, бананы, апельсины, дыня, абрикосы, тыква, дрожжи, финики, грибы, </a:t>
            </a:r>
            <a:r>
              <a:rPr lang="ru-RU" sz="1600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корнеплоды.</a:t>
            </a:r>
            <a:endParaRPr lang="ru-RU" sz="1600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tx1"/>
              </a:solidFill>
              <a:latin typeface="Raleway" charset="0"/>
              <a:ea typeface="Varela"/>
              <a:cs typeface="Raleway" charset="0"/>
              <a:sym typeface="Varela"/>
            </a:endParaRPr>
          </a:p>
        </p:txBody>
      </p:sp>
      <p:sp>
        <p:nvSpPr>
          <p:cNvPr id="208" name="Google Shape;208;p29"/>
          <p:cNvSpPr/>
          <p:nvPr/>
        </p:nvSpPr>
        <p:spPr>
          <a:xfrm>
            <a:off x="6296151" y="1923678"/>
            <a:ext cx="2685658" cy="2656354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Синтезируется микроорганизмами толстой </a:t>
            </a:r>
            <a:r>
              <a:rPr lang="ru-RU" sz="2000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кишки.</a:t>
            </a:r>
            <a:endParaRPr lang="ru-RU" sz="2000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tx1"/>
              </a:solidFill>
              <a:latin typeface="Raleway" charset="0"/>
              <a:ea typeface="Varela"/>
              <a:cs typeface="Raleway" charset="0"/>
              <a:sym typeface="Varela"/>
            </a:endParaRPr>
          </a:p>
        </p:txBody>
      </p:sp>
      <p:sp>
        <p:nvSpPr>
          <p:cNvPr id="209" name="Google Shape;209;p29"/>
          <p:cNvSpPr/>
          <p:nvPr/>
        </p:nvSpPr>
        <p:spPr>
          <a:xfrm>
            <a:off x="3491880" y="1923678"/>
            <a:ext cx="2664296" cy="2664296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ru-RU" sz="1800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Печень, говядина, баранина, свинина, курица, яичный желток, молоко, сыр, лосось, </a:t>
            </a:r>
            <a:r>
              <a:rPr lang="ru-RU" sz="1800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тунец.</a:t>
            </a:r>
            <a:endParaRPr lang="ru-RU" sz="1800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rgbClr val="FFFFFF"/>
              </a:solidFill>
              <a:latin typeface="Raleway" charset="0"/>
              <a:ea typeface="Varela"/>
              <a:cs typeface="Raleway" charset="0"/>
              <a:sym typeface="Varela"/>
            </a:endParaRPr>
          </a:p>
        </p:txBody>
      </p:sp>
      <p:sp>
        <p:nvSpPr>
          <p:cNvPr id="22" name="Google Shape;192;p28"/>
          <p:cNvSpPr txBox="1">
            <a:spLocks/>
          </p:cNvSpPr>
          <p:nvPr/>
        </p:nvSpPr>
        <p:spPr>
          <a:xfrm>
            <a:off x="892437" y="1472512"/>
            <a:ext cx="2088232" cy="432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  <a:tabLst/>
              <a:defRPr/>
            </a:pPr>
            <a:r>
              <a:rPr lang="ru-RU" sz="2000" b="1" noProof="0" dirty="0" smtClean="0">
                <a:solidFill>
                  <a:schemeClr val="tx1"/>
                </a:solidFill>
                <a:latin typeface="Raleway" charset="0"/>
                <a:ea typeface="Varela"/>
                <a:cs typeface="Raleway" charset="0"/>
                <a:sym typeface="Varela"/>
              </a:rPr>
              <a:t>Растительные</a:t>
            </a:r>
            <a:endParaRPr kumimoji="0" lang="ru-RU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Raleway" charset="0"/>
              <a:ea typeface="Varela"/>
              <a:cs typeface="Raleway" charset="0"/>
              <a:sym typeface="Varela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7919" y="186955"/>
            <a:ext cx="1883890" cy="449110"/>
          </a:xfrm>
          <a:prstGeom prst="rect">
            <a:avLst/>
          </a:prstGeom>
        </p:spPr>
      </p:pic>
      <p:sp>
        <p:nvSpPr>
          <p:cNvPr id="14" name="Google Shape;192;p28"/>
          <p:cNvSpPr txBox="1">
            <a:spLocks/>
          </p:cNvSpPr>
          <p:nvPr/>
        </p:nvSpPr>
        <p:spPr>
          <a:xfrm>
            <a:off x="3866149" y="1491630"/>
            <a:ext cx="2088232" cy="432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  <a:tabLst/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Raleway" charset="0"/>
                <a:ea typeface="Varela"/>
                <a:cs typeface="Raleway" charset="0"/>
                <a:sym typeface="Varela"/>
              </a:rPr>
              <a:t>Животные</a:t>
            </a:r>
            <a:endParaRPr kumimoji="0" lang="ru-RU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Raleway" charset="0"/>
              <a:ea typeface="Varela"/>
              <a:cs typeface="Raleway" charset="0"/>
              <a:sym typeface="Varela"/>
            </a:endParaRPr>
          </a:p>
        </p:txBody>
      </p:sp>
      <p:sp>
        <p:nvSpPr>
          <p:cNvPr id="15" name="Google Shape;192;p28"/>
          <p:cNvSpPr txBox="1">
            <a:spLocks/>
          </p:cNvSpPr>
          <p:nvPr/>
        </p:nvSpPr>
        <p:spPr>
          <a:xfrm>
            <a:off x="6328650" y="1491630"/>
            <a:ext cx="2729664" cy="432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  <a:tabLst/>
              <a:defRPr/>
            </a:pPr>
            <a:r>
              <a:rPr lang="ru-RU" sz="2000" b="1" noProof="0" dirty="0" smtClean="0">
                <a:solidFill>
                  <a:schemeClr val="tx1"/>
                </a:solidFill>
                <a:latin typeface="Raleway" charset="0"/>
                <a:ea typeface="Varela"/>
                <a:cs typeface="Raleway" charset="0"/>
                <a:sym typeface="Varela"/>
              </a:rPr>
              <a:t>Синтез в организме</a:t>
            </a:r>
            <a:endParaRPr kumimoji="0" lang="ru-RU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Raleway" charset="0"/>
              <a:ea typeface="Varela"/>
              <a:cs typeface="Raleway" charset="0"/>
              <a:sym typeface="Varel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-7547" y="-5159"/>
            <a:ext cx="9144000" cy="1191624"/>
          </a:xfrm>
          <a:prstGeom prst="rect">
            <a:avLst/>
          </a:prstGeom>
          <a:solidFill>
            <a:srgbClr val="E98ACD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Google Shape;68;p14"/>
          <p:cNvSpPr txBox="1">
            <a:spLocks noGrp="1"/>
          </p:cNvSpPr>
          <p:nvPr>
            <p:ph type="title"/>
          </p:nvPr>
        </p:nvSpPr>
        <p:spPr>
          <a:xfrm>
            <a:off x="44883" y="556765"/>
            <a:ext cx="6039286" cy="62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</a:rPr>
              <a:t>ФОЛИЕВАЯ КИСЛОТА, таблетки 0,4 мг</a:t>
            </a:r>
            <a:endParaRPr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anose="020B0702040204020203" pitchFamily="34" charset="0"/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123477"/>
            <a:ext cx="1817521" cy="43328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-7547" y="1315101"/>
            <a:ext cx="9151547" cy="1616689"/>
          </a:xfrm>
          <a:prstGeom prst="rect">
            <a:avLst/>
          </a:prstGeom>
          <a:solidFill>
            <a:srgbClr val="E98ACD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Google Shape;68;p14"/>
          <p:cNvSpPr txBox="1">
            <a:spLocks/>
          </p:cNvSpPr>
          <p:nvPr/>
        </p:nvSpPr>
        <p:spPr>
          <a:xfrm>
            <a:off x="74871" y="1199644"/>
            <a:ext cx="6039286" cy="62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  <a:defRPr sz="1800" b="1" i="0" u="none" strike="noStrike" cap="non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  <a:defRPr sz="1800" b="1" i="0" u="none" strike="noStrike" cap="non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  <a:defRPr sz="1800" b="1" i="0" u="none" strike="noStrike" cap="non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  <a:defRPr sz="1800" b="1" i="0" u="none" strike="noStrike" cap="non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  <a:defRPr sz="1800" b="1" i="0" u="none" strike="noStrike" cap="non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  <a:defRPr sz="1800" b="1" i="0" u="none" strike="noStrike" cap="non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  <a:defRPr sz="1800" b="1" i="0" u="none" strike="noStrike" cap="non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  <a:defRPr sz="1800" b="1" i="0" u="none" strike="noStrike" cap="non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  <a:defRPr sz="1800" b="1" i="0" u="none" strike="noStrike" cap="non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</a:rPr>
              <a:t>Показания к применению: </a:t>
            </a:r>
            <a:endParaRPr lang="ru-RU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anose="020B0702040204020203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9649" y="1795551"/>
            <a:ext cx="898600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ru-RU" sz="1800" b="1" dirty="0" smtClean="0">
                <a:solidFill>
                  <a:schemeClr val="tx1"/>
                </a:solidFill>
                <a:latin typeface="Segoe UI Light" panose="020B0502040204020203" pitchFamily="34" charset="0"/>
              </a:rPr>
              <a:t>Профилактика развития дефектов формирования нервной трубки у плода в </a:t>
            </a:r>
            <a:r>
              <a:rPr lang="en-US" sz="1800" b="1" dirty="0" smtClean="0">
                <a:solidFill>
                  <a:schemeClr val="tx1"/>
                </a:solidFill>
                <a:latin typeface="Segoe UI Light" panose="020B0502040204020203" pitchFamily="34" charset="0"/>
              </a:rPr>
              <a:t>I </a:t>
            </a:r>
            <a:r>
              <a:rPr lang="ru-RU" sz="1800" b="1" dirty="0" smtClean="0">
                <a:solidFill>
                  <a:schemeClr val="tx1"/>
                </a:solidFill>
                <a:latin typeface="Segoe UI Light" panose="020B0502040204020203" pitchFamily="34" charset="0"/>
              </a:rPr>
              <a:t>триместре беременности.</a:t>
            </a:r>
          </a:p>
          <a:p>
            <a:pPr algn="just">
              <a:buClr>
                <a:schemeClr val="bg1"/>
              </a:buClr>
            </a:pPr>
            <a:endParaRPr lang="ru-RU" sz="1800" dirty="0">
              <a:solidFill>
                <a:schemeClr val="tx1"/>
              </a:solidFill>
              <a:latin typeface="Segoe UI Light" panose="020B0502040204020203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9274" y="2465006"/>
            <a:ext cx="89860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ru-RU" sz="1800" b="1" dirty="0" smtClean="0">
                <a:solidFill>
                  <a:schemeClr val="tx1"/>
                </a:solidFill>
                <a:latin typeface="Segoe UI Light" panose="020B0502040204020203" pitchFamily="34" charset="0"/>
              </a:rPr>
              <a:t>Лекарственное средство для женщин, планирующих беременность. </a:t>
            </a:r>
            <a:endParaRPr lang="ru-RU" sz="1800" b="1" dirty="0">
              <a:solidFill>
                <a:schemeClr val="tx1"/>
              </a:solidFill>
              <a:latin typeface="Segoe UI Light" panose="020B0502040204020203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0" y="3030230"/>
            <a:ext cx="9075281" cy="1773767"/>
          </a:xfrm>
          <a:prstGeom prst="rect">
            <a:avLst/>
          </a:prstGeom>
          <a:solidFill>
            <a:srgbClr val="E98ACD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Google Shape;68;p14"/>
          <p:cNvSpPr txBox="1">
            <a:spLocks/>
          </p:cNvSpPr>
          <p:nvPr/>
        </p:nvSpPr>
        <p:spPr>
          <a:xfrm>
            <a:off x="119431" y="2785403"/>
            <a:ext cx="6039286" cy="62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  <a:defRPr sz="1800" b="1" i="0" u="none" strike="noStrike" cap="non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  <a:defRPr sz="1800" b="1" i="0" u="none" strike="noStrike" cap="non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  <a:defRPr sz="1800" b="1" i="0" u="none" strike="noStrike" cap="non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  <a:defRPr sz="1800" b="1" i="0" u="none" strike="noStrike" cap="non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  <a:defRPr sz="1800" b="1" i="0" u="none" strike="noStrike" cap="non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  <a:defRPr sz="1800" b="1" i="0" u="none" strike="noStrike" cap="non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  <a:defRPr sz="1800" b="1" i="0" u="none" strike="noStrike" cap="non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  <a:defRPr sz="1800" b="1" i="0" u="none" strike="noStrike" cap="non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  <a:defRPr sz="1800" b="1" i="0" u="none" strike="noStrike" cap="non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</a:rPr>
              <a:t>Способ применения и дозы: </a:t>
            </a:r>
            <a:endParaRPr lang="ru-RU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anose="020B0702040204020203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15115" y="3424138"/>
            <a:ext cx="898600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bg1"/>
              </a:buClr>
            </a:pPr>
            <a:r>
              <a:rPr lang="ru-RU" sz="1800" b="1" dirty="0" smtClean="0">
                <a:solidFill>
                  <a:schemeClr val="tx1"/>
                </a:solidFill>
                <a:latin typeface="Segoe UI Light" panose="020B0502040204020203" pitchFamily="34" charset="0"/>
              </a:rPr>
              <a:t>Взрослые: ежедневный прием начинается с одной таблетки (0,4 мг) в день до зачатия и продолжается в течение, по крайней мере, первых  12 недель беременности. </a:t>
            </a:r>
          </a:p>
          <a:p>
            <a:pPr algn="just">
              <a:buClr>
                <a:schemeClr val="bg1"/>
              </a:buClr>
            </a:pPr>
            <a:r>
              <a:rPr lang="ru-RU" sz="1800" b="1" dirty="0" smtClean="0">
                <a:solidFill>
                  <a:schemeClr val="tx1"/>
                </a:solidFill>
                <a:latin typeface="Segoe UI Light" panose="020B0502040204020203" pitchFamily="34" charset="0"/>
              </a:rPr>
              <a:t> </a:t>
            </a:r>
            <a:endParaRPr lang="ru-RU" sz="1800" b="1" dirty="0">
              <a:solidFill>
                <a:schemeClr val="tx1"/>
              </a:solidFill>
              <a:latin typeface="Segoe UI Light" panose="020B0502040204020203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15116" y="4081695"/>
            <a:ext cx="89860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bg1"/>
              </a:buClr>
            </a:pPr>
            <a:r>
              <a:rPr lang="ru-RU" sz="1800" b="1" dirty="0" smtClean="0">
                <a:solidFill>
                  <a:schemeClr val="tx1"/>
                </a:solidFill>
                <a:latin typeface="Segoe UI Light" panose="020B0502040204020203" pitchFamily="34" charset="0"/>
              </a:rPr>
              <a:t>Способ применения: внутрь. Таблетки следует проглатывать, запивая водой.   </a:t>
            </a:r>
            <a:endParaRPr lang="ru-RU" sz="1800" b="1" dirty="0">
              <a:solidFill>
                <a:schemeClr val="tx1"/>
              </a:solidFill>
              <a:latin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65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6936" y="1059581"/>
            <a:ext cx="9144000" cy="3384377"/>
          </a:xfrm>
          <a:prstGeom prst="rect">
            <a:avLst/>
          </a:prstGeom>
          <a:solidFill>
            <a:srgbClr val="E98ACD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1" name="Google Shape;201;p29"/>
          <p:cNvSpPr txBox="1">
            <a:spLocks noGrp="1"/>
          </p:cNvSpPr>
          <p:nvPr>
            <p:ph type="title" idx="4294967295"/>
          </p:nvPr>
        </p:nvSpPr>
        <p:spPr>
          <a:xfrm>
            <a:off x="107504" y="195486"/>
            <a:ext cx="2952328" cy="62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dirty="0" smtClean="0">
                <a:solidFill>
                  <a:schemeClr val="tx1"/>
                </a:solidFill>
                <a:latin typeface="Segoe UI Semibold" panose="020B0702040204020203" pitchFamily="34" charset="0"/>
              </a:rPr>
              <a:t>ДЕЙСТВИЕ</a:t>
            </a:r>
            <a:endParaRPr sz="3200" dirty="0">
              <a:solidFill>
                <a:schemeClr val="tx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4416" y="1203598"/>
            <a:ext cx="871296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ru-RU" sz="1800" b="1" dirty="0">
                <a:solidFill>
                  <a:schemeClr val="tx1"/>
                </a:solidFill>
                <a:latin typeface="Segoe UI Light" panose="020B0502040204020203" pitchFamily="34" charset="0"/>
              </a:rPr>
              <a:t>Фолиевая кислота </a:t>
            </a:r>
            <a:r>
              <a:rPr lang="ru-RU" sz="1800" dirty="0">
                <a:solidFill>
                  <a:schemeClr val="tx1"/>
                </a:solidFill>
                <a:latin typeface="Segoe UI Light" panose="020B0502040204020203" pitchFamily="34" charset="0"/>
              </a:rPr>
              <a:t>обладает акцепторными свойствами по отношению к водороду, и это определяет ее участие в окислительно-восстановительных процессах.</a:t>
            </a:r>
          </a:p>
          <a:p>
            <a:pPr marL="285750" indent="-285750" algn="just">
              <a:buClr>
                <a:schemeClr val="bg1"/>
              </a:buClr>
              <a:buFont typeface="Wingdings" panose="05000000000000000000" pitchFamily="2" charset="2"/>
              <a:buChar char="ü"/>
            </a:pPr>
            <a:endParaRPr lang="ru-RU" sz="1800" dirty="0">
              <a:solidFill>
                <a:schemeClr val="bg1"/>
              </a:solidFill>
              <a:latin typeface="Segoe UI Light" panose="020B0502040204020203" pitchFamily="34" charset="0"/>
            </a:endParaRPr>
          </a:p>
          <a:p>
            <a:pPr marL="285750" indent="-285750" algn="just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ru-RU" sz="1800" b="1" dirty="0">
                <a:solidFill>
                  <a:schemeClr val="tx1"/>
                </a:solidFill>
                <a:latin typeface="Segoe UI Light" panose="020B0502040204020203" pitchFamily="34" charset="0"/>
              </a:rPr>
              <a:t>Фолиевая кислота </a:t>
            </a:r>
            <a:r>
              <a:rPr lang="ru-RU" sz="1800" dirty="0">
                <a:solidFill>
                  <a:schemeClr val="tx1"/>
                </a:solidFill>
                <a:latin typeface="Segoe UI Light" panose="020B0502040204020203" pitchFamily="34" charset="0"/>
              </a:rPr>
              <a:t>метаболизируется до тетрагидрофолиевой кислоты, являющейся кофактором ферментных систем, принимающих участие в переносе различных углеродных радикалов.</a:t>
            </a:r>
          </a:p>
          <a:p>
            <a:pPr marL="285750" indent="-285750" algn="just">
              <a:buClr>
                <a:schemeClr val="bg1"/>
              </a:buClr>
              <a:buFont typeface="Wingdings" panose="05000000000000000000" pitchFamily="2" charset="2"/>
              <a:buChar char="ü"/>
            </a:pPr>
            <a:endParaRPr lang="ru-RU" sz="1800" dirty="0">
              <a:solidFill>
                <a:schemeClr val="bg1"/>
              </a:solidFill>
              <a:latin typeface="Segoe UI Light" panose="020B0502040204020203" pitchFamily="34" charset="0"/>
            </a:endParaRPr>
          </a:p>
          <a:p>
            <a:pPr marL="285750" indent="-285750" algn="just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ru-RU" sz="1800" b="1" dirty="0">
                <a:solidFill>
                  <a:schemeClr val="tx1"/>
                </a:solidFill>
                <a:latin typeface="Segoe UI Light" panose="020B0502040204020203" pitchFamily="34" charset="0"/>
              </a:rPr>
              <a:t>Фолатные</a:t>
            </a:r>
            <a:r>
              <a:rPr lang="ru-RU" sz="1800" dirty="0">
                <a:solidFill>
                  <a:schemeClr val="tx1"/>
                </a:solidFill>
                <a:latin typeface="Segoe UI Light" panose="020B0502040204020203" pitchFamily="34" charset="0"/>
              </a:rPr>
              <a:t> коферменты участвуют в биосинтезе пуриновых и пиримидиновых оснований, нуклеиновых кислот, аминокислот, а также увеличивают использование организмом глютаминовой кислоты и тирозина.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123478"/>
            <a:ext cx="1529489" cy="3646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1347615"/>
            <a:ext cx="9144000" cy="3456384"/>
          </a:xfrm>
          <a:prstGeom prst="rect">
            <a:avLst/>
          </a:prstGeom>
          <a:solidFill>
            <a:srgbClr val="E98ACD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Google Shape;68;p14"/>
          <p:cNvSpPr txBox="1">
            <a:spLocks noGrp="1"/>
          </p:cNvSpPr>
          <p:nvPr>
            <p:ph type="title"/>
          </p:nvPr>
        </p:nvSpPr>
        <p:spPr>
          <a:xfrm>
            <a:off x="67809" y="216732"/>
            <a:ext cx="4648207" cy="62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</a:rPr>
              <a:t>РЕКОМЕНДАЦИЯ ВОЗ</a:t>
            </a:r>
            <a:endParaRPr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anose="020B0702040204020203" pitchFamily="34" charset="0"/>
            </a:endParaRPr>
          </a:p>
        </p:txBody>
      </p:sp>
      <p:sp>
        <p:nvSpPr>
          <p:cNvPr id="44" name="Google Shape;70;p14"/>
          <p:cNvSpPr txBox="1">
            <a:spLocks/>
          </p:cNvSpPr>
          <p:nvPr/>
        </p:nvSpPr>
        <p:spPr>
          <a:xfrm>
            <a:off x="56754" y="1491630"/>
            <a:ext cx="8986007" cy="41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Varela"/>
              <a:buNone/>
              <a:tabLst/>
              <a:defRPr/>
            </a:pPr>
            <a:r>
              <a:rPr lang="ru-RU" sz="2400" dirty="0" smtClean="0">
                <a:solidFill>
                  <a:schemeClr val="tx1"/>
                </a:solidFill>
                <a:latin typeface="Segoe UI Semilight" panose="020B0402040204020203" pitchFamily="34" charset="0"/>
                <a:ea typeface="Varela"/>
                <a:cs typeface="Segoe UI Semilight" panose="020B0402040204020203" pitchFamily="34" charset="0"/>
                <a:sym typeface="Varela"/>
              </a:rPr>
              <a:t>Женщины с момента планирования беременности и до 12 недель беременности должны принимать витамин </a:t>
            </a:r>
            <a:r>
              <a:rPr lang="en-US" sz="2400" dirty="0" smtClean="0">
                <a:solidFill>
                  <a:schemeClr val="tx1"/>
                </a:solidFill>
                <a:latin typeface="Segoe UI Semilight" panose="020B0402040204020203" pitchFamily="34" charset="0"/>
                <a:ea typeface="Varela"/>
                <a:cs typeface="Segoe UI Semilight" panose="020B0402040204020203" pitchFamily="34" charset="0"/>
                <a:sym typeface="Varela"/>
              </a:rPr>
              <a:t>B9 – </a:t>
            </a:r>
            <a:r>
              <a:rPr lang="ru-RU" sz="2400" dirty="0" smtClean="0">
                <a:solidFill>
                  <a:schemeClr val="tx1"/>
                </a:solidFill>
                <a:latin typeface="Segoe UI Semilight" panose="020B0402040204020203" pitchFamily="34" charset="0"/>
                <a:ea typeface="Varela"/>
                <a:cs typeface="Segoe UI Semilight" panose="020B0402040204020203" pitchFamily="34" charset="0"/>
                <a:sym typeface="Varela"/>
              </a:rPr>
              <a:t>фолиевую кислоту</a:t>
            </a:r>
            <a:r>
              <a:rPr lang="en-US" sz="2400" dirty="0">
                <a:solidFill>
                  <a:schemeClr val="tx1"/>
                </a:solidFill>
                <a:latin typeface="Segoe UI Semilight" panose="020B0402040204020203" pitchFamily="34" charset="0"/>
                <a:ea typeface="Varela"/>
                <a:cs typeface="Segoe UI Semilight" panose="020B0402040204020203" pitchFamily="34" charset="0"/>
                <a:sym typeface="Varela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ea typeface="Varela"/>
                <a:cs typeface="Segoe UI Semilight" panose="020B0402040204020203" pitchFamily="34" charset="0"/>
                <a:sym typeface="Varela"/>
              </a:rPr>
              <a:t>(0</a:t>
            </a: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ea typeface="Varela"/>
                <a:cs typeface="Segoe UI Semilight" panose="020B0402040204020203" pitchFamily="34" charset="0"/>
                <a:sym typeface="Varela"/>
              </a:rPr>
              <a:t>,</a:t>
            </a: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ea typeface="Varela"/>
                <a:cs typeface="Segoe UI Semilight" panose="020B0402040204020203" pitchFamily="34" charset="0"/>
                <a:sym typeface="Varela"/>
              </a:rPr>
              <a:t>4 мг фолиевой кислоты ежедневно). </a:t>
            </a:r>
            <a:endParaRPr 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ea typeface="Varela"/>
              <a:cs typeface="Segoe UI Semilight" panose="020B0402040204020203" pitchFamily="34" charset="0"/>
              <a:sym typeface="Varela"/>
            </a:endParaRPr>
          </a:p>
          <a:p>
            <a:pPr marL="0" marR="0" lvl="0" indent="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Varela"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egoe UI Semilight" panose="020B0402040204020203" pitchFamily="34" charset="0"/>
              <a:ea typeface="Varela"/>
              <a:cs typeface="Segoe UI Semilight" panose="020B0402040204020203" pitchFamily="34" charset="0"/>
              <a:sym typeface="Varela"/>
            </a:endParaRPr>
          </a:p>
          <a:p>
            <a:pPr marL="0" marR="0" lvl="0" indent="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Varela"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egoe UI Semilight" panose="020B0402040204020203" pitchFamily="34" charset="0"/>
              <a:ea typeface="Varela"/>
              <a:cs typeface="Segoe UI Semilight" panose="020B0402040204020203" pitchFamily="34" charset="0"/>
              <a:sym typeface="Varela"/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123477"/>
            <a:ext cx="1817521" cy="43328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6754" y="3219822"/>
            <a:ext cx="898600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bg1"/>
              </a:buClr>
            </a:pPr>
            <a:r>
              <a:rPr lang="ru-RU" sz="1800" dirty="0" smtClean="0">
                <a:solidFill>
                  <a:schemeClr val="tx1"/>
                </a:solidFill>
                <a:latin typeface="Segoe UI Light" panose="020B0502040204020203" pitchFamily="34" charset="0"/>
              </a:rPr>
              <a:t>В РБ применение фолиевой кислоты в дозе 0,4мг/сутки предусмотрено </a:t>
            </a:r>
            <a: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</a:rPr>
              <a:t>Клиническим протоколом №17 от 19.02.2018</a:t>
            </a:r>
            <a:r>
              <a:rPr lang="ru-RU" sz="1800" dirty="0" smtClean="0">
                <a:solidFill>
                  <a:schemeClr val="tx1"/>
                </a:solidFill>
                <a:latin typeface="Segoe UI Light" panose="020B0502040204020203" pitchFamily="34" charset="0"/>
              </a:rPr>
              <a:t>: </a:t>
            </a:r>
          </a:p>
          <a:p>
            <a:pPr algn="just">
              <a:buClr>
                <a:schemeClr val="bg1"/>
              </a:buClr>
            </a:pPr>
            <a:r>
              <a:rPr lang="ru-RU" sz="1800" dirty="0" smtClean="0">
                <a:solidFill>
                  <a:schemeClr val="tx1"/>
                </a:solidFill>
                <a:latin typeface="Segoe UI Light" panose="020B0502040204020203" pitchFamily="34" charset="0"/>
              </a:rPr>
              <a:t>«Медицинское наблюдение и оказание медицинской помощи женщинам в акушерстве и гинекологии». </a:t>
            </a:r>
            <a:endParaRPr lang="ru-RU" sz="1800" dirty="0">
              <a:solidFill>
                <a:schemeClr val="tx1"/>
              </a:solidFill>
              <a:latin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90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-45093" y="1347614"/>
            <a:ext cx="9144000" cy="3456384"/>
          </a:xfrm>
          <a:prstGeom prst="rect">
            <a:avLst/>
          </a:prstGeom>
          <a:solidFill>
            <a:srgbClr val="E98ACD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Google Shape;68;p14"/>
          <p:cNvSpPr txBox="1">
            <a:spLocks noGrp="1"/>
          </p:cNvSpPr>
          <p:nvPr>
            <p:ph type="title"/>
          </p:nvPr>
        </p:nvSpPr>
        <p:spPr>
          <a:xfrm>
            <a:off x="67809" y="216732"/>
            <a:ext cx="4648207" cy="62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</a:rPr>
              <a:t>РЕКОМЕНДАЦИЯ ВОЗ</a:t>
            </a:r>
            <a:endParaRPr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anose="020B0702040204020203" pitchFamily="34" charset="0"/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123477"/>
            <a:ext cx="1817521" cy="43328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90384" y="3406541"/>
            <a:ext cx="898600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Segoe UI Light" panose="020B0502040204020203" pitchFamily="34" charset="0"/>
              </a:rPr>
              <a:t>В РБ применение фолиевой кислоты в дозе 0,4мг/сутки предусмотрено </a:t>
            </a:r>
            <a: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</a:rPr>
              <a:t>Клиническим протоколом №17 от 19.02.2018</a:t>
            </a:r>
            <a:r>
              <a:rPr lang="ru-RU" sz="1800" dirty="0" smtClean="0">
                <a:solidFill>
                  <a:schemeClr val="tx1"/>
                </a:solidFill>
                <a:latin typeface="Segoe UI Light" panose="020B0502040204020203" pitchFamily="34" charset="0"/>
              </a:rPr>
              <a:t>: «Медицинское наблюдение и оказание медицинской помощи женщинам в акушерстве и гинекологии». </a:t>
            </a:r>
            <a:endParaRPr lang="ru-RU" sz="1800" dirty="0">
              <a:solidFill>
                <a:schemeClr val="tx1"/>
              </a:solidFill>
              <a:latin typeface="Segoe UI Light" panose="020B0502040204020203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8996" y="2015512"/>
            <a:ext cx="89860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Segoe UI Light" panose="020B0502040204020203" pitchFamily="34" charset="0"/>
              </a:rPr>
              <a:t>Входит в </a:t>
            </a:r>
            <a:r>
              <a:rPr lang="ru-RU" sz="1800" b="1" dirty="0" smtClean="0">
                <a:solidFill>
                  <a:schemeClr val="tx1"/>
                </a:solidFill>
                <a:latin typeface="Segoe UI Light" panose="020B0502040204020203" pitchFamily="34" charset="0"/>
              </a:rPr>
              <a:t>ПЕРЕЧЕНЬ ОСНОВНЫХ ЛЕКАРСТВЕННЫХ СРЕДСТВ РБ.   </a:t>
            </a:r>
            <a:endParaRPr lang="ru-RU" sz="1800" b="1" dirty="0">
              <a:solidFill>
                <a:schemeClr val="tx1"/>
              </a:solidFill>
              <a:latin typeface="Segoe UI Light" panose="020B0502040204020203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2900" y="2455139"/>
            <a:ext cx="898600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latin typeface="Segoe UI Light" panose="020B0502040204020203" pitchFamily="34" charset="0"/>
              </a:rPr>
              <a:t>ПЕРЕЧЕНЬ лекарственных средств белорусского (российского) производства, </a:t>
            </a:r>
            <a:r>
              <a:rPr lang="ru-RU" sz="1800" b="1" dirty="0">
                <a:solidFill>
                  <a:schemeClr val="tx1"/>
                </a:solidFill>
                <a:latin typeface="Segoe UI Light" panose="020B0502040204020203" pitchFamily="34" charset="0"/>
              </a:rPr>
              <a:t>ОБЯЗАТЕЛЬНЫХ ДЛЯ НАЛИЧИЯ В АПТЕКАХ </a:t>
            </a:r>
            <a:r>
              <a:rPr lang="ru-RU" sz="1800" dirty="0">
                <a:solidFill>
                  <a:schemeClr val="tx1"/>
                </a:solidFill>
                <a:latin typeface="Segoe UI Light" panose="020B0502040204020203" pitchFamily="34" charset="0"/>
              </a:rPr>
              <a:t>всех форм собственности,  осуществляющих розничную реализацию лекарственных </a:t>
            </a:r>
            <a:r>
              <a:rPr lang="ru-RU" sz="1800" dirty="0" smtClean="0">
                <a:solidFill>
                  <a:schemeClr val="tx1"/>
                </a:solidFill>
                <a:latin typeface="Segoe UI Light" panose="020B0502040204020203" pitchFamily="34" charset="0"/>
              </a:rPr>
              <a:t>средств.</a:t>
            </a:r>
            <a:endParaRPr lang="ru-RU" sz="1800" dirty="0">
              <a:solidFill>
                <a:schemeClr val="tx1"/>
              </a:solidFill>
              <a:latin typeface="Segoe UI Light" panose="020B0502040204020203" pitchFamily="34" charset="0"/>
            </a:endParaRPr>
          </a:p>
          <a:p>
            <a:pPr marL="285750" indent="-285750" algn="just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ru-RU" sz="1800" dirty="0">
              <a:solidFill>
                <a:schemeClr val="tx1"/>
              </a:solidFill>
              <a:latin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74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-7547" y="-5159"/>
            <a:ext cx="9144000" cy="1191624"/>
          </a:xfrm>
          <a:prstGeom prst="rect">
            <a:avLst/>
          </a:prstGeom>
          <a:solidFill>
            <a:srgbClr val="E98ACD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Google Shape;68;p14"/>
          <p:cNvSpPr txBox="1">
            <a:spLocks noGrp="1"/>
          </p:cNvSpPr>
          <p:nvPr>
            <p:ph type="title"/>
          </p:nvPr>
        </p:nvSpPr>
        <p:spPr>
          <a:xfrm>
            <a:off x="44883" y="556765"/>
            <a:ext cx="6039286" cy="62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</a:rPr>
              <a:t>ФОЛИЕВАЯ КИСЛОТА, таблетки 0,4 мг</a:t>
            </a:r>
            <a:endParaRPr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anose="020B0702040204020203" pitchFamily="34" charset="0"/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123477"/>
            <a:ext cx="1817521" cy="43328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4883" y="1462442"/>
            <a:ext cx="9136453" cy="3202934"/>
          </a:xfrm>
          <a:prstGeom prst="rect">
            <a:avLst/>
          </a:prstGeom>
          <a:solidFill>
            <a:srgbClr val="E98ACD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717139"/>
            <a:ext cx="5132117" cy="2948237"/>
          </a:xfrm>
          <a:prstGeom prst="rect">
            <a:avLst/>
          </a:prstGeom>
        </p:spPr>
      </p:pic>
      <p:sp>
        <p:nvSpPr>
          <p:cNvPr id="4" name="Овал 3"/>
          <p:cNvSpPr/>
          <p:nvPr/>
        </p:nvSpPr>
        <p:spPr>
          <a:xfrm>
            <a:off x="323528" y="1635646"/>
            <a:ext cx="1800200" cy="1749685"/>
          </a:xfrm>
          <a:prstGeom prst="ellipse">
            <a:avLst/>
          </a:prstGeom>
          <a:solidFill>
            <a:srgbClr val="F1F1F1"/>
          </a:solidFill>
          <a:ln>
            <a:solidFill>
              <a:srgbClr val="E98A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</a:rPr>
              <a:t>Рекомендован ВОЗ.</a:t>
            </a:r>
            <a:endParaRPr lang="ru-RU" sz="1100" b="1" dirty="0">
              <a:solidFill>
                <a:schemeClr val="tx1"/>
              </a:solidFill>
            </a:endParaRPr>
          </a:p>
        </p:txBody>
      </p:sp>
      <p:cxnSp>
        <p:nvCxnSpPr>
          <p:cNvPr id="10" name="Прямая соединительная линия 9"/>
          <p:cNvCxnSpPr>
            <a:stCxn id="4" idx="5"/>
          </p:cNvCxnSpPr>
          <p:nvPr/>
        </p:nvCxnSpPr>
        <p:spPr>
          <a:xfrm>
            <a:off x="1860095" y="3129096"/>
            <a:ext cx="407649" cy="389110"/>
          </a:xfrm>
          <a:prstGeom prst="line">
            <a:avLst/>
          </a:prstGeom>
          <a:ln>
            <a:solidFill>
              <a:srgbClr val="E98AC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6183667" y="1635646"/>
            <a:ext cx="1800200" cy="1749685"/>
          </a:xfrm>
          <a:prstGeom prst="ellipse">
            <a:avLst/>
          </a:prstGeom>
          <a:solidFill>
            <a:srgbClr val="F1F1F1"/>
          </a:solidFill>
          <a:ln>
            <a:solidFill>
              <a:srgbClr val="E98A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</a:rPr>
              <a:t>Единственный на рынке РБ</a:t>
            </a:r>
          </a:p>
          <a:p>
            <a:pPr algn="ctr"/>
            <a:r>
              <a:rPr lang="ru-RU" sz="1100" b="1" dirty="0">
                <a:solidFill>
                  <a:schemeClr val="tx1"/>
                </a:solidFill>
              </a:rPr>
              <a:t>м</a:t>
            </a:r>
            <a:r>
              <a:rPr lang="ru-RU" sz="1100" b="1" dirty="0" smtClean="0">
                <a:solidFill>
                  <a:schemeClr val="tx1"/>
                </a:solidFill>
              </a:rPr>
              <a:t>онопрепарат.</a:t>
            </a:r>
            <a:endParaRPr lang="ru-RU" sz="1100" b="1" dirty="0">
              <a:solidFill>
                <a:schemeClr val="tx1"/>
              </a:solidFill>
            </a:endParaRPr>
          </a:p>
        </p:txBody>
      </p:sp>
      <p:cxnSp>
        <p:nvCxnSpPr>
          <p:cNvPr id="15" name="Прямая соединительная линия 14"/>
          <p:cNvCxnSpPr>
            <a:endCxn id="14" idx="3"/>
          </p:cNvCxnSpPr>
          <p:nvPr/>
        </p:nvCxnSpPr>
        <p:spPr>
          <a:xfrm flipV="1">
            <a:off x="6124975" y="3129096"/>
            <a:ext cx="322325" cy="400490"/>
          </a:xfrm>
          <a:prstGeom prst="line">
            <a:avLst/>
          </a:prstGeom>
          <a:ln>
            <a:solidFill>
              <a:srgbClr val="E98AC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388973" y="4155926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</a:rPr>
              <a:t>БЕЗ РЕЦЕПТА</a:t>
            </a:r>
            <a:endParaRPr lang="ru-RU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67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2657"/>
            <a:ext cx="9144000" cy="1191624"/>
          </a:xfrm>
          <a:prstGeom prst="rect">
            <a:avLst/>
          </a:prstGeom>
          <a:solidFill>
            <a:srgbClr val="E98ACD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Google Shape;68;p14"/>
          <p:cNvSpPr txBox="1">
            <a:spLocks noGrp="1"/>
          </p:cNvSpPr>
          <p:nvPr>
            <p:ph type="title"/>
          </p:nvPr>
        </p:nvSpPr>
        <p:spPr>
          <a:xfrm>
            <a:off x="44883" y="556765"/>
            <a:ext cx="6039286" cy="62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</a:rPr>
              <a:t>ФОЛИЕВАЯ КИСЛОТА, таблетки 0,4 мг</a:t>
            </a:r>
            <a:endParaRPr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anose="020B0702040204020203" pitchFamily="34" charset="0"/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123477"/>
            <a:ext cx="1817521" cy="43328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683568" y="1748389"/>
            <a:ext cx="7920880" cy="2983601"/>
          </a:xfrm>
          <a:prstGeom prst="rect">
            <a:avLst/>
          </a:prstGeom>
          <a:solidFill>
            <a:srgbClr val="E98ACD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3259000"/>
              </p:ext>
            </p:extLst>
          </p:nvPr>
        </p:nvGraphicFramePr>
        <p:xfrm>
          <a:off x="683568" y="1748389"/>
          <a:ext cx="7920879" cy="3030328"/>
        </p:xfrm>
        <a:graphic>
          <a:graphicData uri="http://schemas.openxmlformats.org/drawingml/2006/table">
            <a:tbl>
              <a:tblPr firstRow="1" bandRow="1"/>
              <a:tblGrid>
                <a:gridCol w="2640293"/>
                <a:gridCol w="2640293"/>
                <a:gridCol w="2640293"/>
              </a:tblGrid>
              <a:tr h="619347">
                <a:tc rowSpan="2">
                  <a:txBody>
                    <a:bodyPr/>
                    <a:lstStyle/>
                    <a:p>
                      <a:pPr algn="ctr"/>
                      <a:endParaRPr lang="ru-RU" sz="1100" b="1" dirty="0" smtClean="0"/>
                    </a:p>
                    <a:p>
                      <a:pPr algn="ctr"/>
                      <a:endParaRPr lang="ru-RU" sz="1100" b="1" dirty="0" smtClean="0"/>
                    </a:p>
                    <a:p>
                      <a:pPr algn="ctr"/>
                      <a:endParaRPr lang="ru-RU" sz="1100" b="1" dirty="0" smtClean="0"/>
                    </a:p>
                    <a:p>
                      <a:pPr algn="ctr"/>
                      <a:r>
                        <a:rPr lang="ru-RU" sz="1100" b="1" dirty="0" smtClean="0"/>
                        <a:t>Наименование</a:t>
                      </a:r>
                      <a:endParaRPr lang="ru-RU" sz="11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Стоимость,</a:t>
                      </a:r>
                      <a:r>
                        <a:rPr lang="ru-RU" sz="1400" b="1" baseline="0" dirty="0" smtClean="0"/>
                        <a:t> бел. руб.</a:t>
                      </a:r>
                    </a:p>
                    <a:p>
                      <a:pPr algn="ctr"/>
                      <a:r>
                        <a:rPr lang="ru-RU" sz="1100" b="0" baseline="0" dirty="0" smtClean="0"/>
                        <a:t>(по состоянию на</a:t>
                      </a:r>
                      <a:r>
                        <a:rPr lang="en-US" sz="1100" b="0" baseline="0" dirty="0" smtClean="0"/>
                        <a:t> </a:t>
                      </a:r>
                      <a:r>
                        <a:rPr lang="ru-RU" sz="1100" b="0" baseline="0" dirty="0" smtClean="0"/>
                        <a:t>ноябрь 2021)</a:t>
                      </a:r>
                      <a:endParaRPr lang="ru-RU" sz="11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7362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Опт</a:t>
                      </a:r>
                    </a:p>
                    <a:p>
                      <a:pPr algn="ctr"/>
                      <a:r>
                        <a:rPr lang="ru-RU" sz="1100" b="0" dirty="0" smtClean="0"/>
                        <a:t>Фармсервис</a:t>
                      </a:r>
                      <a:r>
                        <a:rPr lang="ru-RU" sz="1100" b="0" baseline="0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Розница</a:t>
                      </a:r>
                    </a:p>
                    <a:p>
                      <a:pPr algn="ctr"/>
                      <a:r>
                        <a:rPr lang="en-US" sz="1100" b="0" dirty="0" smtClean="0"/>
                        <a:t>tabletka.by</a:t>
                      </a:r>
                      <a:endParaRPr lang="ru-RU" sz="1100" b="0" dirty="0"/>
                    </a:p>
                  </a:txBody>
                  <a:tcPr/>
                </a:tc>
              </a:tr>
              <a:tr h="419890"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200" b="0" i="0" u="none" strike="noStrike" cap="none" dirty="0" smtClean="0">
                          <a:solidFill>
                            <a:srgbClr val="000000"/>
                          </a:solidFill>
                          <a:latin typeface="Segoe UI Semibold" panose="020B0702040204020203" pitchFamily="34" charset="0"/>
                          <a:ea typeface="Arial"/>
                          <a:cs typeface="Arial"/>
                          <a:sym typeface="Arial"/>
                        </a:rPr>
                        <a:t>Фолиевая</a:t>
                      </a:r>
                      <a:r>
                        <a:rPr lang="ru-RU" sz="1200" b="0" i="0" u="none" strike="noStrike" cap="none" baseline="0" dirty="0" smtClean="0">
                          <a:solidFill>
                            <a:srgbClr val="000000"/>
                          </a:solidFill>
                          <a:latin typeface="Segoe UI Semibold" panose="020B0702040204020203" pitchFamily="34" charset="0"/>
                          <a:ea typeface="Arial"/>
                          <a:cs typeface="Arial"/>
                          <a:sym typeface="Arial"/>
                        </a:rPr>
                        <a:t> кислота, 0,4 мг №30</a:t>
                      </a:r>
                    </a:p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200" b="0" i="0" u="none" strike="noStrike" cap="none" baseline="0" dirty="0" smtClean="0">
                          <a:solidFill>
                            <a:srgbClr val="000000"/>
                          </a:solidFill>
                          <a:latin typeface="Segoe UI Semibold" panose="020B0702040204020203" pitchFamily="34" charset="0"/>
                          <a:ea typeface="Arial"/>
                          <a:cs typeface="Arial"/>
                          <a:sym typeface="Arial"/>
                        </a:rPr>
                        <a:t>(ОАО «БЗМП»,РБ)</a:t>
                      </a:r>
                      <a:endParaRPr lang="ru-RU" sz="1200" b="0" i="0" u="none" strike="noStrike" cap="none" dirty="0" smtClean="0">
                        <a:solidFill>
                          <a:srgbClr val="000000"/>
                        </a:solidFill>
                        <a:latin typeface="Segoe UI Semibold" panose="020B0702040204020203" pitchFamily="34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600" b="1" i="0" u="none" strike="noStrike" cap="none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1,50</a:t>
                      </a:r>
                      <a:endParaRPr lang="ru-RU" sz="1600" b="1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600" b="1" i="0" u="none" strike="noStrike" cap="none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2,20- 2,50</a:t>
                      </a:r>
                      <a:endParaRPr lang="ru-RU" sz="1600" b="1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anchor="ctr"/>
                </a:tc>
              </a:tr>
              <a:tr h="599368"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200" b="0" i="0" u="none" strike="noStrike" cap="none" dirty="0" smtClean="0">
                          <a:solidFill>
                            <a:srgbClr val="000000"/>
                          </a:solidFill>
                          <a:latin typeface="Segoe UI Semibold" panose="020B0702040204020203" pitchFamily="34" charset="0"/>
                          <a:ea typeface="Arial"/>
                          <a:cs typeface="Arial"/>
                          <a:sym typeface="Arial"/>
                        </a:rPr>
                        <a:t>БАД</a:t>
                      </a:r>
                    </a:p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200" b="0" i="0" u="none" strike="noStrike" cap="none" dirty="0" smtClean="0">
                          <a:solidFill>
                            <a:srgbClr val="000000"/>
                          </a:solidFill>
                          <a:latin typeface="Segoe UI Semibold" panose="020B0702040204020203" pitchFamily="34" charset="0"/>
                          <a:ea typeface="Arial"/>
                          <a:cs typeface="Arial"/>
                          <a:sym typeface="Arial"/>
                        </a:rPr>
                        <a:t>Фолиевая кислота, 400 мкг №100</a:t>
                      </a:r>
                      <a:r>
                        <a:rPr lang="ru-RU" sz="1200" b="0" i="0" u="none" strike="noStrike" cap="none" baseline="0" dirty="0" smtClean="0">
                          <a:solidFill>
                            <a:srgbClr val="000000"/>
                          </a:solidFill>
                          <a:latin typeface="Segoe UI Semibold" panose="020B0702040204020203" pitchFamily="34" charset="0"/>
                          <a:ea typeface="Arial"/>
                          <a:cs typeface="Arial"/>
                          <a:sym typeface="Arial"/>
                        </a:rPr>
                        <a:t> </a:t>
                      </a:r>
                    </a:p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200" b="0" i="0" u="none" strike="noStrike" cap="none" baseline="0" dirty="0" smtClean="0">
                          <a:solidFill>
                            <a:srgbClr val="000000"/>
                          </a:solidFill>
                          <a:latin typeface="Segoe UI Semibold" panose="020B0702040204020203" pitchFamily="34" charset="0"/>
                          <a:ea typeface="Arial"/>
                          <a:cs typeface="Arial"/>
                          <a:sym typeface="Arial"/>
                        </a:rPr>
                        <a:t>(</a:t>
                      </a:r>
                      <a:r>
                        <a:rPr lang="en-US" sz="1200" b="0" i="0" u="none" strike="noStrike" cap="none" baseline="0" dirty="0" smtClean="0">
                          <a:solidFill>
                            <a:srgbClr val="000000"/>
                          </a:solidFill>
                          <a:latin typeface="Segoe UI Semibold" panose="020B0702040204020203" pitchFamily="34" charset="0"/>
                          <a:ea typeface="Arial"/>
                          <a:cs typeface="Arial"/>
                          <a:sym typeface="Arial"/>
                        </a:rPr>
                        <a:t>The Natures Bounty</a:t>
                      </a:r>
                      <a:r>
                        <a:rPr lang="ru-RU" sz="1200" b="0" i="0" u="none" strike="noStrike" cap="none" baseline="0" dirty="0" smtClean="0">
                          <a:solidFill>
                            <a:srgbClr val="000000"/>
                          </a:solidFill>
                          <a:latin typeface="Segoe UI Semibold" panose="020B0702040204020203" pitchFamily="34" charset="0"/>
                          <a:ea typeface="Arial"/>
                          <a:cs typeface="Arial"/>
                          <a:sym typeface="Arial"/>
                        </a:rPr>
                        <a:t>, США) </a:t>
                      </a:r>
                      <a:endParaRPr lang="ru-RU" sz="1200" b="0" i="0" u="none" strike="noStrike" cap="none" dirty="0" smtClean="0">
                        <a:solidFill>
                          <a:srgbClr val="000000"/>
                        </a:solidFill>
                        <a:latin typeface="Segoe UI Semibold" panose="020B0702040204020203" pitchFamily="34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ru-RU" sz="1100" b="0" i="0" u="none" strike="noStrike" cap="none" dirty="0" smtClean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100" b="0" i="0" u="none" strike="noStrike" cap="none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16,01</a:t>
                      </a:r>
                      <a:endParaRPr lang="ru-RU" sz="11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100" b="0" i="0" u="none" strike="noStrike" cap="none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21,96 – 38,65</a:t>
                      </a:r>
                      <a:endParaRPr lang="ru-RU" sz="11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anchor="ctr"/>
                </a:tc>
              </a:tr>
              <a:tr h="599368">
                <a:tc>
                  <a:txBody>
                    <a:bodyPr/>
                    <a:lstStyle/>
                    <a:p>
                      <a:r>
                        <a:rPr lang="ru-RU" sz="1200" b="0" i="0" u="none" strike="noStrike" cap="none" dirty="0" smtClean="0">
                          <a:solidFill>
                            <a:srgbClr val="000000"/>
                          </a:solidFill>
                          <a:latin typeface="Segoe UI Semibold" panose="020B0702040204020203" pitchFamily="34" charset="0"/>
                          <a:ea typeface="Arial"/>
                          <a:cs typeface="Arial"/>
                          <a:sym typeface="Arial"/>
                        </a:rPr>
                        <a:t>БАД</a:t>
                      </a:r>
                    </a:p>
                    <a:p>
                      <a:r>
                        <a:rPr lang="ru-RU" sz="1200" b="0" i="0" u="none" strike="noStrike" cap="none" dirty="0" smtClean="0">
                          <a:solidFill>
                            <a:srgbClr val="000000"/>
                          </a:solidFill>
                          <a:latin typeface="Segoe UI Semibold" panose="020B0702040204020203" pitchFamily="34" charset="0"/>
                          <a:ea typeface="Arial"/>
                          <a:cs typeface="Arial"/>
                          <a:sym typeface="Arial"/>
                        </a:rPr>
                        <a:t>Фолат,</a:t>
                      </a:r>
                      <a:r>
                        <a:rPr lang="ru-RU" sz="1200" b="0" i="0" u="none" strike="noStrike" cap="none" baseline="0" dirty="0" smtClean="0">
                          <a:solidFill>
                            <a:srgbClr val="000000"/>
                          </a:solidFill>
                          <a:latin typeface="Segoe UI Semibold" panose="020B0702040204020203" pitchFamily="34" charset="0"/>
                          <a:ea typeface="Arial"/>
                          <a:cs typeface="Arial"/>
                          <a:sym typeface="Arial"/>
                        </a:rPr>
                        <a:t> 400 мкг, №100</a:t>
                      </a:r>
                      <a:endParaRPr lang="ru-RU" sz="1200" b="0" i="0" u="none" strike="noStrike" cap="none" dirty="0" smtClean="0">
                        <a:solidFill>
                          <a:srgbClr val="000000"/>
                        </a:solidFill>
                        <a:latin typeface="Segoe UI Semibold" panose="020B0702040204020203" pitchFamily="34" charset="0"/>
                        <a:ea typeface="Arial"/>
                        <a:cs typeface="Arial"/>
                        <a:sym typeface="Arial"/>
                      </a:endParaRPr>
                    </a:p>
                    <a:p>
                      <a:r>
                        <a:rPr lang="en-US" sz="1200" b="0" i="0" u="none" strike="noStrike" cap="none" dirty="0" smtClean="0">
                          <a:solidFill>
                            <a:srgbClr val="000000"/>
                          </a:solidFill>
                          <a:latin typeface="Segoe UI Semibold" panose="020B0702040204020203" pitchFamily="34" charset="0"/>
                          <a:ea typeface="Arial"/>
                          <a:cs typeface="Arial"/>
                          <a:sym typeface="Arial"/>
                        </a:rPr>
                        <a:t>(Solgar</a:t>
                      </a:r>
                      <a:r>
                        <a:rPr lang="ru-RU" sz="1200" b="0" i="0" u="none" strike="noStrike" cap="none" dirty="0" smtClean="0">
                          <a:solidFill>
                            <a:srgbClr val="000000"/>
                          </a:solidFill>
                          <a:latin typeface="Segoe UI Semibold" panose="020B0702040204020203" pitchFamily="34" charset="0"/>
                          <a:ea typeface="Arial"/>
                          <a:cs typeface="Arial"/>
                          <a:sym typeface="Arial"/>
                        </a:rPr>
                        <a:t>, США)</a:t>
                      </a:r>
                      <a:r>
                        <a:rPr lang="ru-RU" sz="1200" b="0" i="0" u="none" strike="noStrike" cap="none" baseline="0" dirty="0" smtClean="0">
                          <a:solidFill>
                            <a:srgbClr val="000000"/>
                          </a:solidFill>
                          <a:latin typeface="Segoe UI Semibold" panose="020B0702040204020203" pitchFamily="34" charset="0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endParaRPr lang="ru-RU" sz="1200" b="0" i="0" u="none" strike="noStrike" cap="none" dirty="0" smtClean="0">
                        <a:solidFill>
                          <a:srgbClr val="000000"/>
                        </a:solidFill>
                        <a:latin typeface="Segoe UI Semibold" panose="020B0702040204020203" pitchFamily="34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 smtClean="0"/>
                    </a:p>
                    <a:p>
                      <a:pPr algn="ctr"/>
                      <a:r>
                        <a:rPr lang="ru-RU" sz="1100" dirty="0" smtClean="0"/>
                        <a:t>26,87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43,11 – 57,67</a:t>
                      </a:r>
                      <a:endParaRPr lang="ru-RU" sz="11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503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agozine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1227</TotalTime>
  <Words>528</Words>
  <Application>Microsoft Office PowerPoint</Application>
  <PresentationFormat>Экран (16:9)</PresentationFormat>
  <Paragraphs>70</Paragraphs>
  <Slides>10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9" baseType="lpstr">
      <vt:lpstr>Wingdings</vt:lpstr>
      <vt:lpstr>Arial</vt:lpstr>
      <vt:lpstr>Segoe UI Semilight</vt:lpstr>
      <vt:lpstr>Segoe UI Semibold</vt:lpstr>
      <vt:lpstr>Raleway</vt:lpstr>
      <vt:lpstr>Varela</vt:lpstr>
      <vt:lpstr>Segoe UI Light</vt:lpstr>
      <vt:lpstr>Twentieth Century</vt:lpstr>
      <vt:lpstr>Ragozine template</vt:lpstr>
      <vt:lpstr>ФОЛИЕВАЯ КИСЛОТА, таблетки 0,4 мг (ВИТАМИН B9)</vt:lpstr>
      <vt:lpstr>ОПРЕДЕЛЕНИЕ</vt:lpstr>
      <vt:lpstr>ИСТОЧНИКИ  ВИТАМИНА B9  </vt:lpstr>
      <vt:lpstr>ФОЛИЕВАЯ КИСЛОТА, таблетки 0,4 мг</vt:lpstr>
      <vt:lpstr>ДЕЙСТВИЕ</vt:lpstr>
      <vt:lpstr>РЕКОМЕНДАЦИЯ ВОЗ</vt:lpstr>
      <vt:lpstr>РЕКОМЕНДАЦИЯ ВОЗ</vt:lpstr>
      <vt:lpstr>ФОЛИЕВАЯ КИСЛОТА, таблетки 0,4 мг</vt:lpstr>
      <vt:lpstr>ФОЛИЕВАЯ КИСЛОТА, таблетки 0,4 мг</vt:lpstr>
      <vt:lpstr>Спасибо за внимание!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РЕНТГЕНОКОНТРАСТНЫЕ ПРЕПАРАТЫ</dc:title>
  <dc:creator>Адарич Анастасия Сергеевна</dc:creator>
  <cp:lastModifiedBy>Адарич Анастасия Сергеевна</cp:lastModifiedBy>
  <cp:revision>364</cp:revision>
  <cp:lastPrinted>2021-11-11T07:22:42Z</cp:lastPrinted>
  <dcterms:modified xsi:type="dcterms:W3CDTF">2021-11-11T07:26:25Z</dcterms:modified>
</cp:coreProperties>
</file>