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0" r:id="rId3"/>
    <p:sldId id="261" r:id="rId4"/>
    <p:sldId id="262" r:id="rId5"/>
    <p:sldId id="263" r:id="rId6"/>
    <p:sldId id="259" r:id="rId7"/>
    <p:sldId id="264" r:id="rId8"/>
    <p:sldId id="267" r:id="rId9"/>
    <p:sldId id="268" r:id="rId10"/>
    <p:sldId id="280" r:id="rId11"/>
    <p:sldId id="287" r:id="rId12"/>
    <p:sldId id="279" r:id="rId13"/>
    <p:sldId id="289" r:id="rId14"/>
    <p:sldId id="282" r:id="rId15"/>
    <p:sldId id="278" r:id="rId16"/>
    <p:sldId id="284" r:id="rId17"/>
    <p:sldId id="288" r:id="rId18"/>
    <p:sldId id="269" r:id="rId19"/>
    <p:sldId id="270" r:id="rId20"/>
    <p:sldId id="272" r:id="rId21"/>
    <p:sldId id="273" r:id="rId22"/>
    <p:sldId id="274" r:id="rId23"/>
    <p:sldId id="275" r:id="rId24"/>
    <p:sldId id="276" r:id="rId25"/>
    <p:sldId id="29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28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3D6B24-BB76-4B45-BEE0-618D4ECC35AB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68EDF0-8F05-46C5-B8C9-A7A04DD9958A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Препараты, воздействующие на синтез инсулина</a:t>
          </a:r>
          <a:endParaRPr lang="ru-RU" dirty="0"/>
        </a:p>
      </dgm:t>
    </dgm:pt>
    <dgm:pt modelId="{FC7BBC12-7310-40AE-AEF9-F758C9C279BF}" type="parTrans" cxnId="{8E311C79-9F32-4FA1-BFFF-CBEE2918906B}">
      <dgm:prSet/>
      <dgm:spPr/>
      <dgm:t>
        <a:bodyPr/>
        <a:lstStyle/>
        <a:p>
          <a:endParaRPr lang="ru-RU"/>
        </a:p>
      </dgm:t>
    </dgm:pt>
    <dgm:pt modelId="{88C8814F-AC6E-44BF-852E-C0F94FE378BC}" type="sibTrans" cxnId="{8E311C79-9F32-4FA1-BFFF-CBEE2918906B}">
      <dgm:prSet/>
      <dgm:spPr/>
      <dgm:t>
        <a:bodyPr/>
        <a:lstStyle/>
        <a:p>
          <a:endParaRPr lang="ru-RU"/>
        </a:p>
      </dgm:t>
    </dgm:pt>
    <dgm:pt modelId="{1DA17E72-EEFB-4971-907D-E63AB2B8FD2B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Препараты, воздействующие на чувствительность тканей к инсулину</a:t>
          </a:r>
          <a:endParaRPr lang="ru-RU" dirty="0"/>
        </a:p>
      </dgm:t>
    </dgm:pt>
    <dgm:pt modelId="{2268E58F-7856-46C1-BDBC-A338345E88F3}" type="parTrans" cxnId="{B08E7D0D-C8A9-4ECA-871C-07CACDA5C119}">
      <dgm:prSet/>
      <dgm:spPr/>
      <dgm:t>
        <a:bodyPr/>
        <a:lstStyle/>
        <a:p>
          <a:endParaRPr lang="ru-RU"/>
        </a:p>
      </dgm:t>
    </dgm:pt>
    <dgm:pt modelId="{30C40C4D-B0DB-45E5-A36A-5501DE371E19}" type="sibTrans" cxnId="{B08E7D0D-C8A9-4ECA-871C-07CACDA5C119}">
      <dgm:prSet/>
      <dgm:spPr/>
      <dgm:t>
        <a:bodyPr/>
        <a:lstStyle/>
        <a:p>
          <a:endParaRPr lang="ru-RU"/>
        </a:p>
      </dgm:t>
    </dgm:pt>
    <dgm:pt modelId="{CA7F37C6-9967-4724-82AE-C2345F6D93EB}" type="pres">
      <dgm:prSet presAssocID="{C43D6B24-BB76-4B45-BEE0-618D4ECC35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AE8F9C-9D93-49FD-AEC2-51F53EABA7B9}" type="pres">
      <dgm:prSet presAssocID="{9168EDF0-8F05-46C5-B8C9-A7A04DD9958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AA686-FC26-4B06-9C11-4A5D819EC66E}" type="pres">
      <dgm:prSet presAssocID="{1DA17E72-EEFB-4971-907D-E63AB2B8FD2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8E7D0D-C8A9-4ECA-871C-07CACDA5C119}" srcId="{C43D6B24-BB76-4B45-BEE0-618D4ECC35AB}" destId="{1DA17E72-EEFB-4971-907D-E63AB2B8FD2B}" srcOrd="1" destOrd="0" parTransId="{2268E58F-7856-46C1-BDBC-A338345E88F3}" sibTransId="{30C40C4D-B0DB-45E5-A36A-5501DE371E19}"/>
    <dgm:cxn modelId="{02FD6DB7-ACB9-4570-A882-F409DDDD4FA2}" type="presOf" srcId="{1DA17E72-EEFB-4971-907D-E63AB2B8FD2B}" destId="{D6AAA686-FC26-4B06-9C11-4A5D819EC66E}" srcOrd="0" destOrd="0" presId="urn:microsoft.com/office/officeart/2005/8/layout/arrow5"/>
    <dgm:cxn modelId="{8E311C79-9F32-4FA1-BFFF-CBEE2918906B}" srcId="{C43D6B24-BB76-4B45-BEE0-618D4ECC35AB}" destId="{9168EDF0-8F05-46C5-B8C9-A7A04DD9958A}" srcOrd="0" destOrd="0" parTransId="{FC7BBC12-7310-40AE-AEF9-F758C9C279BF}" sibTransId="{88C8814F-AC6E-44BF-852E-C0F94FE378BC}"/>
    <dgm:cxn modelId="{BBB38D80-5740-4363-A45E-B6FA003EB88C}" type="presOf" srcId="{9168EDF0-8F05-46C5-B8C9-A7A04DD9958A}" destId="{13AE8F9C-9D93-49FD-AEC2-51F53EABA7B9}" srcOrd="0" destOrd="0" presId="urn:microsoft.com/office/officeart/2005/8/layout/arrow5"/>
    <dgm:cxn modelId="{A47D9F28-77AC-4C69-A641-DCF458842D77}" type="presOf" srcId="{C43D6B24-BB76-4B45-BEE0-618D4ECC35AB}" destId="{CA7F37C6-9967-4724-82AE-C2345F6D93EB}" srcOrd="0" destOrd="0" presId="urn:microsoft.com/office/officeart/2005/8/layout/arrow5"/>
    <dgm:cxn modelId="{E444C2B9-8247-49B0-AA1C-8C0A9FFDD125}" type="presParOf" srcId="{CA7F37C6-9967-4724-82AE-C2345F6D93EB}" destId="{13AE8F9C-9D93-49FD-AEC2-51F53EABA7B9}" srcOrd="0" destOrd="0" presId="urn:microsoft.com/office/officeart/2005/8/layout/arrow5"/>
    <dgm:cxn modelId="{733B030C-A17E-43E1-A550-2BE6EA60FBCE}" type="presParOf" srcId="{CA7F37C6-9967-4724-82AE-C2345F6D93EB}" destId="{D6AAA686-FC26-4B06-9C11-4A5D819EC66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CFC70F-60EA-4926-9F2F-207CA768EE94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FE5BDE67-2D03-4FCD-9F6C-9D41CE8914F5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err="1" smtClean="0"/>
            <a:t>Бигуаниды</a:t>
          </a:r>
          <a:endParaRPr lang="ru-RU" sz="2000" dirty="0"/>
        </a:p>
      </dgm:t>
    </dgm:pt>
    <dgm:pt modelId="{3F962487-5056-4520-95D2-F7F380147B9C}" type="parTrans" cxnId="{D62B25AC-B9B2-4F56-83BD-8F5439579032}">
      <dgm:prSet/>
      <dgm:spPr/>
      <dgm:t>
        <a:bodyPr/>
        <a:lstStyle/>
        <a:p>
          <a:endParaRPr lang="ru-RU"/>
        </a:p>
      </dgm:t>
    </dgm:pt>
    <dgm:pt modelId="{CF73E450-1FC1-4CF8-8BC1-595504F3C903}" type="sibTrans" cxnId="{D62B25AC-B9B2-4F56-83BD-8F5439579032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53F7D920-D5F3-4CD6-9BA8-942B2ECDE694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/>
            <a:t>Производные </a:t>
          </a:r>
          <a:r>
            <a:rPr lang="ru-RU" sz="2000" dirty="0" err="1" smtClean="0"/>
            <a:t>сульфанил-мочевины</a:t>
          </a:r>
          <a:endParaRPr lang="ru-RU" sz="2000" dirty="0"/>
        </a:p>
      </dgm:t>
    </dgm:pt>
    <dgm:pt modelId="{C78814EC-E47C-4D95-AECE-16E3B85CB85E}" type="parTrans" cxnId="{F0F6FACD-F09E-4B4D-82A8-4815F4B0DA2B}">
      <dgm:prSet/>
      <dgm:spPr/>
      <dgm:t>
        <a:bodyPr/>
        <a:lstStyle/>
        <a:p>
          <a:endParaRPr lang="ru-RU"/>
        </a:p>
      </dgm:t>
    </dgm:pt>
    <dgm:pt modelId="{77DE18E8-40A4-41E5-98B3-984EB5205E77}" type="sibTrans" cxnId="{F0F6FACD-F09E-4B4D-82A8-4815F4B0DA2B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769D0EAD-6A05-45B2-9814-8F18956FD77D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/>
            <a:t>Рациональная комбинация</a:t>
          </a:r>
          <a:endParaRPr lang="ru-RU" sz="2000" dirty="0"/>
        </a:p>
      </dgm:t>
    </dgm:pt>
    <dgm:pt modelId="{316F59BB-24CE-4AFF-BF65-EA23D7B31ED1}" type="parTrans" cxnId="{1FB9B9DD-3388-45B7-9C5D-F3CFCFE330EB}">
      <dgm:prSet/>
      <dgm:spPr/>
      <dgm:t>
        <a:bodyPr/>
        <a:lstStyle/>
        <a:p>
          <a:endParaRPr lang="ru-RU"/>
        </a:p>
      </dgm:t>
    </dgm:pt>
    <dgm:pt modelId="{68767E26-9FAE-4650-B3B2-1B43BEAC6FBD}" type="sibTrans" cxnId="{1FB9B9DD-3388-45B7-9C5D-F3CFCFE330EB}">
      <dgm:prSet/>
      <dgm:spPr/>
      <dgm:t>
        <a:bodyPr/>
        <a:lstStyle/>
        <a:p>
          <a:endParaRPr lang="ru-RU"/>
        </a:p>
      </dgm:t>
    </dgm:pt>
    <dgm:pt modelId="{33F831FB-A910-48A9-A773-2438995AFA6A}" type="pres">
      <dgm:prSet presAssocID="{49CFC70F-60EA-4926-9F2F-207CA768EE94}" presName="linearFlow" presStyleCnt="0">
        <dgm:presLayoutVars>
          <dgm:dir/>
          <dgm:resizeHandles val="exact"/>
        </dgm:presLayoutVars>
      </dgm:prSet>
      <dgm:spPr/>
    </dgm:pt>
    <dgm:pt modelId="{8B5462C7-AC24-4277-A243-538B41403B10}" type="pres">
      <dgm:prSet presAssocID="{FE5BDE67-2D03-4FCD-9F6C-9D41CE8914F5}" presName="node" presStyleLbl="node1" presStyleIdx="0" presStyleCnt="3" custScaleX="133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8C5C8-53B9-454E-A1A6-465AAE3C32B1}" type="pres">
      <dgm:prSet presAssocID="{CF73E450-1FC1-4CF8-8BC1-595504F3C903}" presName="spacerL" presStyleCnt="0"/>
      <dgm:spPr/>
    </dgm:pt>
    <dgm:pt modelId="{D8EBB81C-851F-47A5-8EFE-AE0DD5F3D7DE}" type="pres">
      <dgm:prSet presAssocID="{CF73E450-1FC1-4CF8-8BC1-595504F3C903}" presName="sibTrans" presStyleLbl="sibTrans2D1" presStyleIdx="0" presStyleCnt="2" custScaleX="74849" custScaleY="110647"/>
      <dgm:spPr/>
      <dgm:t>
        <a:bodyPr/>
        <a:lstStyle/>
        <a:p>
          <a:endParaRPr lang="ru-RU"/>
        </a:p>
      </dgm:t>
    </dgm:pt>
    <dgm:pt modelId="{6AA00B30-E7B8-43BF-92DC-E9AD64A60564}" type="pres">
      <dgm:prSet presAssocID="{CF73E450-1FC1-4CF8-8BC1-595504F3C903}" presName="spacerR" presStyleCnt="0"/>
      <dgm:spPr/>
    </dgm:pt>
    <dgm:pt modelId="{5692F282-4117-4682-B714-3A015DDE6321}" type="pres">
      <dgm:prSet presAssocID="{53F7D920-D5F3-4CD6-9BA8-942B2ECDE694}" presName="node" presStyleLbl="node1" presStyleIdx="1" presStyleCnt="3" custScaleX="140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F1089-AF7A-4AF9-874F-1D33AEFCABFB}" type="pres">
      <dgm:prSet presAssocID="{77DE18E8-40A4-41E5-98B3-984EB5205E77}" presName="spacerL" presStyleCnt="0"/>
      <dgm:spPr/>
    </dgm:pt>
    <dgm:pt modelId="{75837F0E-10DE-4AFC-A6A4-ACCBA1624838}" type="pres">
      <dgm:prSet presAssocID="{77DE18E8-40A4-41E5-98B3-984EB5205E77}" presName="sibTrans" presStyleLbl="sibTrans2D1" presStyleIdx="1" presStyleCnt="2" custScaleX="84231" custScaleY="78658"/>
      <dgm:spPr/>
      <dgm:t>
        <a:bodyPr/>
        <a:lstStyle/>
        <a:p>
          <a:endParaRPr lang="ru-RU"/>
        </a:p>
      </dgm:t>
    </dgm:pt>
    <dgm:pt modelId="{10878EC5-5F5C-4F65-B611-33BEE2108AA6}" type="pres">
      <dgm:prSet presAssocID="{77DE18E8-40A4-41E5-98B3-984EB5205E77}" presName="spacerR" presStyleCnt="0"/>
      <dgm:spPr/>
    </dgm:pt>
    <dgm:pt modelId="{2EC68C7D-36BB-4CF4-8109-36CBF7AA1481}" type="pres">
      <dgm:prSet presAssocID="{769D0EAD-6A05-45B2-9814-8F18956FD77D}" presName="node" presStyleLbl="node1" presStyleIdx="2" presStyleCnt="3" custScaleX="148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9E5B3C-55A9-49A1-A56B-D65B3DEBD3F9}" type="presOf" srcId="{769D0EAD-6A05-45B2-9814-8F18956FD77D}" destId="{2EC68C7D-36BB-4CF4-8109-36CBF7AA1481}" srcOrd="0" destOrd="0" presId="urn:microsoft.com/office/officeart/2005/8/layout/equation1"/>
    <dgm:cxn modelId="{BAB0D2B0-5713-4746-B9DD-0AAB38ADEFBE}" type="presOf" srcId="{CF73E450-1FC1-4CF8-8BC1-595504F3C903}" destId="{D8EBB81C-851F-47A5-8EFE-AE0DD5F3D7DE}" srcOrd="0" destOrd="0" presId="urn:microsoft.com/office/officeart/2005/8/layout/equation1"/>
    <dgm:cxn modelId="{D62B25AC-B9B2-4F56-83BD-8F5439579032}" srcId="{49CFC70F-60EA-4926-9F2F-207CA768EE94}" destId="{FE5BDE67-2D03-4FCD-9F6C-9D41CE8914F5}" srcOrd="0" destOrd="0" parTransId="{3F962487-5056-4520-95D2-F7F380147B9C}" sibTransId="{CF73E450-1FC1-4CF8-8BC1-595504F3C903}"/>
    <dgm:cxn modelId="{90F75BFB-51F6-4ABA-BEA4-5FDAB6AEEA65}" type="presOf" srcId="{FE5BDE67-2D03-4FCD-9F6C-9D41CE8914F5}" destId="{8B5462C7-AC24-4277-A243-538B41403B10}" srcOrd="0" destOrd="0" presId="urn:microsoft.com/office/officeart/2005/8/layout/equation1"/>
    <dgm:cxn modelId="{F0F6FACD-F09E-4B4D-82A8-4815F4B0DA2B}" srcId="{49CFC70F-60EA-4926-9F2F-207CA768EE94}" destId="{53F7D920-D5F3-4CD6-9BA8-942B2ECDE694}" srcOrd="1" destOrd="0" parTransId="{C78814EC-E47C-4D95-AECE-16E3B85CB85E}" sibTransId="{77DE18E8-40A4-41E5-98B3-984EB5205E77}"/>
    <dgm:cxn modelId="{1FB9B9DD-3388-45B7-9C5D-F3CFCFE330EB}" srcId="{49CFC70F-60EA-4926-9F2F-207CA768EE94}" destId="{769D0EAD-6A05-45B2-9814-8F18956FD77D}" srcOrd="2" destOrd="0" parTransId="{316F59BB-24CE-4AFF-BF65-EA23D7B31ED1}" sibTransId="{68767E26-9FAE-4650-B3B2-1B43BEAC6FBD}"/>
    <dgm:cxn modelId="{641F5AED-16FC-4575-A543-CD32BB1AC529}" type="presOf" srcId="{49CFC70F-60EA-4926-9F2F-207CA768EE94}" destId="{33F831FB-A910-48A9-A773-2438995AFA6A}" srcOrd="0" destOrd="0" presId="urn:microsoft.com/office/officeart/2005/8/layout/equation1"/>
    <dgm:cxn modelId="{BE520BED-60F7-4C65-AF1A-0156FF3F9446}" type="presOf" srcId="{53F7D920-D5F3-4CD6-9BA8-942B2ECDE694}" destId="{5692F282-4117-4682-B714-3A015DDE6321}" srcOrd="0" destOrd="0" presId="urn:microsoft.com/office/officeart/2005/8/layout/equation1"/>
    <dgm:cxn modelId="{6B7D60B5-A545-4A13-AB89-3F0A79D8B4EA}" type="presOf" srcId="{77DE18E8-40A4-41E5-98B3-984EB5205E77}" destId="{75837F0E-10DE-4AFC-A6A4-ACCBA1624838}" srcOrd="0" destOrd="0" presId="urn:microsoft.com/office/officeart/2005/8/layout/equation1"/>
    <dgm:cxn modelId="{DECB4102-DBAF-4DB1-998A-E2DBB4EAD4F0}" type="presParOf" srcId="{33F831FB-A910-48A9-A773-2438995AFA6A}" destId="{8B5462C7-AC24-4277-A243-538B41403B10}" srcOrd="0" destOrd="0" presId="urn:microsoft.com/office/officeart/2005/8/layout/equation1"/>
    <dgm:cxn modelId="{49B8416B-AEBA-4A12-A854-C278DDCB2D28}" type="presParOf" srcId="{33F831FB-A910-48A9-A773-2438995AFA6A}" destId="{20D8C5C8-53B9-454E-A1A6-465AAE3C32B1}" srcOrd="1" destOrd="0" presId="urn:microsoft.com/office/officeart/2005/8/layout/equation1"/>
    <dgm:cxn modelId="{1DE39957-66E8-4264-97AB-7B0D618C4B37}" type="presParOf" srcId="{33F831FB-A910-48A9-A773-2438995AFA6A}" destId="{D8EBB81C-851F-47A5-8EFE-AE0DD5F3D7DE}" srcOrd="2" destOrd="0" presId="urn:microsoft.com/office/officeart/2005/8/layout/equation1"/>
    <dgm:cxn modelId="{D5AF5D04-6E5F-4476-A06E-848130799982}" type="presParOf" srcId="{33F831FB-A910-48A9-A773-2438995AFA6A}" destId="{6AA00B30-E7B8-43BF-92DC-E9AD64A60564}" srcOrd="3" destOrd="0" presId="urn:microsoft.com/office/officeart/2005/8/layout/equation1"/>
    <dgm:cxn modelId="{27A933B8-7723-41E1-9719-DAE78FABD3AF}" type="presParOf" srcId="{33F831FB-A910-48A9-A773-2438995AFA6A}" destId="{5692F282-4117-4682-B714-3A015DDE6321}" srcOrd="4" destOrd="0" presId="urn:microsoft.com/office/officeart/2005/8/layout/equation1"/>
    <dgm:cxn modelId="{CE3F3E10-6B43-43B6-B03C-874524630A89}" type="presParOf" srcId="{33F831FB-A910-48A9-A773-2438995AFA6A}" destId="{E12F1089-AF7A-4AF9-874F-1D33AEFCABFB}" srcOrd="5" destOrd="0" presId="urn:microsoft.com/office/officeart/2005/8/layout/equation1"/>
    <dgm:cxn modelId="{9818C18F-260C-4253-AE23-61A111F4B086}" type="presParOf" srcId="{33F831FB-A910-48A9-A773-2438995AFA6A}" destId="{75837F0E-10DE-4AFC-A6A4-ACCBA1624838}" srcOrd="6" destOrd="0" presId="urn:microsoft.com/office/officeart/2005/8/layout/equation1"/>
    <dgm:cxn modelId="{17700F09-B731-4CE9-AAFF-C490C007135B}" type="presParOf" srcId="{33F831FB-A910-48A9-A773-2438995AFA6A}" destId="{10878EC5-5F5C-4F65-B611-33BEE2108AA6}" srcOrd="7" destOrd="0" presId="urn:microsoft.com/office/officeart/2005/8/layout/equation1"/>
    <dgm:cxn modelId="{6B7B8D46-2BED-45D7-9060-1A28867D92C1}" type="presParOf" srcId="{33F831FB-A910-48A9-A773-2438995AFA6A}" destId="{2EC68C7D-36BB-4CF4-8109-36CBF7AA1481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E8F9C-9D93-49FD-AEC2-51F53EABA7B9}">
      <dsp:nvSpPr>
        <dsp:cNvPr id="0" name=""/>
        <dsp:cNvSpPr/>
      </dsp:nvSpPr>
      <dsp:spPr>
        <a:xfrm rot="16200000">
          <a:off x="58" y="334"/>
          <a:ext cx="3352130" cy="3352130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Препараты, воздействующие на синтез инсулина</a:t>
          </a:r>
          <a:endParaRPr lang="ru-RU" sz="2200" kern="1200" dirty="0"/>
        </a:p>
      </dsp:txBody>
      <dsp:txXfrm rot="5400000">
        <a:off x="58" y="838366"/>
        <a:ext cx="2765507" cy="1676065"/>
      </dsp:txXfrm>
    </dsp:sp>
    <dsp:sp modelId="{D6AAA686-FC26-4B06-9C11-4A5D819EC66E}">
      <dsp:nvSpPr>
        <dsp:cNvPr id="0" name=""/>
        <dsp:cNvSpPr/>
      </dsp:nvSpPr>
      <dsp:spPr>
        <a:xfrm rot="5400000">
          <a:off x="4801211" y="334"/>
          <a:ext cx="3352130" cy="3352130"/>
        </a:xfrm>
        <a:prstGeom prst="downArrow">
          <a:avLst>
            <a:gd name="adj1" fmla="val 50000"/>
            <a:gd name="adj2" fmla="val 35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Препараты, воздействующие на чувствительность тканей к инсулину</a:t>
          </a:r>
          <a:endParaRPr lang="ru-RU" sz="2200" kern="1200" dirty="0"/>
        </a:p>
      </dsp:txBody>
      <dsp:txXfrm rot="-5400000">
        <a:off x="5387834" y="838367"/>
        <a:ext cx="2765507" cy="16760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462C7-AC24-4277-A243-538B41403B10}">
      <dsp:nvSpPr>
        <dsp:cNvPr id="0" name=""/>
        <dsp:cNvSpPr/>
      </dsp:nvSpPr>
      <dsp:spPr>
        <a:xfrm>
          <a:off x="651" y="730820"/>
          <a:ext cx="2115695" cy="1586358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Бигуаниды</a:t>
          </a:r>
          <a:endParaRPr lang="ru-RU" sz="2000" kern="1200" dirty="0"/>
        </a:p>
      </dsp:txBody>
      <dsp:txXfrm>
        <a:off x="310487" y="963137"/>
        <a:ext cx="1496023" cy="1121724"/>
      </dsp:txXfrm>
    </dsp:sp>
    <dsp:sp modelId="{D8EBB81C-851F-47A5-8EFE-AE0DD5F3D7DE}">
      <dsp:nvSpPr>
        <dsp:cNvPr id="0" name=""/>
        <dsp:cNvSpPr/>
      </dsp:nvSpPr>
      <dsp:spPr>
        <a:xfrm>
          <a:off x="2245159" y="1014974"/>
          <a:ext cx="688676" cy="1018050"/>
        </a:xfrm>
        <a:prstGeom prst="mathPlus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336443" y="1443011"/>
        <a:ext cx="506108" cy="161976"/>
      </dsp:txXfrm>
    </dsp:sp>
    <dsp:sp modelId="{5692F282-4117-4682-B714-3A015DDE6321}">
      <dsp:nvSpPr>
        <dsp:cNvPr id="0" name=""/>
        <dsp:cNvSpPr/>
      </dsp:nvSpPr>
      <dsp:spPr>
        <a:xfrm>
          <a:off x="3062648" y="730820"/>
          <a:ext cx="2236670" cy="1586358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Производные </a:t>
          </a:r>
          <a:r>
            <a:rPr lang="ru-RU" sz="2000" kern="1200" dirty="0" err="1" smtClean="0"/>
            <a:t>сульфанил-мочевины</a:t>
          </a:r>
          <a:endParaRPr lang="ru-RU" sz="2000" kern="1200" dirty="0"/>
        </a:p>
      </dsp:txBody>
      <dsp:txXfrm>
        <a:off x="3390201" y="963137"/>
        <a:ext cx="1581564" cy="1121724"/>
      </dsp:txXfrm>
    </dsp:sp>
    <dsp:sp modelId="{75837F0E-10DE-4AFC-A6A4-ACCBA1624838}">
      <dsp:nvSpPr>
        <dsp:cNvPr id="0" name=""/>
        <dsp:cNvSpPr/>
      </dsp:nvSpPr>
      <dsp:spPr>
        <a:xfrm>
          <a:off x="5428131" y="1162138"/>
          <a:ext cx="774999" cy="723722"/>
        </a:xfrm>
        <a:prstGeom prst="mathEqual">
          <a:avLst/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5530857" y="1311225"/>
        <a:ext cx="569547" cy="425548"/>
      </dsp:txXfrm>
    </dsp:sp>
    <dsp:sp modelId="{2EC68C7D-36BB-4CF4-8109-36CBF7AA1481}">
      <dsp:nvSpPr>
        <dsp:cNvPr id="0" name=""/>
        <dsp:cNvSpPr/>
      </dsp:nvSpPr>
      <dsp:spPr>
        <a:xfrm>
          <a:off x="6331943" y="730820"/>
          <a:ext cx="2354204" cy="1586358"/>
        </a:xfrm>
        <a:prstGeom prst="ellipse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Рациональная комбинация</a:t>
          </a:r>
          <a:endParaRPr lang="ru-RU" sz="2000" kern="1200" dirty="0"/>
        </a:p>
      </dsp:txBody>
      <dsp:txXfrm>
        <a:off x="6676708" y="963137"/>
        <a:ext cx="1664674" cy="11217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A3A55-EC0B-4F33-AD6F-8418D402E869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A9304-611F-47F7-A602-3C518E6E8A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327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9304-611F-47F7-A602-3C518E6E8A3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7143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BFF-BC9B-4932-A19A-8B3A5A24FAD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EF7F-8C44-45E8-A0BA-00F19AD35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92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BFF-BC9B-4932-A19A-8B3A5A24FAD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EF7F-8C44-45E8-A0BA-00F19AD35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80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BFF-BC9B-4932-A19A-8B3A5A24FAD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EF7F-8C44-45E8-A0BA-00F19AD35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591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BFF-BC9B-4932-A19A-8B3A5A24FAD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EF7F-8C44-45E8-A0BA-00F19AD35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988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BFF-BC9B-4932-A19A-8B3A5A24FAD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EF7F-8C44-45E8-A0BA-00F19AD35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8512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BFF-BC9B-4932-A19A-8B3A5A24FAD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EF7F-8C44-45E8-A0BA-00F19AD35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255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BFF-BC9B-4932-A19A-8B3A5A24FAD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EF7F-8C44-45E8-A0BA-00F19AD35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8064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BFF-BC9B-4932-A19A-8B3A5A24FAD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EF7F-8C44-45E8-A0BA-00F19AD35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497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BFF-BC9B-4932-A19A-8B3A5A24FAD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EF7F-8C44-45E8-A0BA-00F19AD35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598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BFF-BC9B-4932-A19A-8B3A5A24FAD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EF7F-8C44-45E8-A0BA-00F19AD35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474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A4BFF-BC9B-4932-A19A-8B3A5A24FAD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EEF7F-8C44-45E8-A0BA-00F19AD35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15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A4BFF-BC9B-4932-A19A-8B3A5A24FAD1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EEF7F-8C44-45E8-A0BA-00F19AD35C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257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909" y="2009054"/>
            <a:ext cx="7772400" cy="23876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Лечение сахарного диабета 2 типа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79945" y="5119401"/>
            <a:ext cx="6858000" cy="1068963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Линейка препаратов ОАО «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Борисовский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завод медицинских препаратов»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22" descr="https://avatars.mds.yandex.net/get-altay/467304/2a000001603e2aef079587e25cf6fab2f854/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752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300" y="0"/>
            <a:ext cx="2633700" cy="23715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99779"/>
            <a:ext cx="6548852" cy="7666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i="1" dirty="0" smtClean="0"/>
              <a:t>  МЕТФОРМИН </a:t>
            </a:r>
            <a:r>
              <a:rPr lang="ru-RU" sz="3600" i="1" dirty="0" err="1" smtClean="0"/>
              <a:t>лонг</a:t>
            </a:r>
            <a:r>
              <a:rPr lang="ru-RU" sz="3600" i="1" dirty="0" smtClean="0"/>
              <a:t>:</a:t>
            </a:r>
            <a:endParaRPr lang="ru-RU" sz="3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765964" y="512928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НОВИНКА!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" name="Picture 26" descr="https://avatars.mds.yandex.net/get-altay/239474/2a000001603e2af03f81a72a2b7aad034649/XX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72" b="13481"/>
          <a:stretch/>
        </p:blipFill>
        <p:spPr bwMode="auto">
          <a:xfrm>
            <a:off x="0" y="5139602"/>
            <a:ext cx="9109773" cy="17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8875" t="29966" r="24795" b="39094"/>
          <a:stretch/>
        </p:blipFill>
        <p:spPr>
          <a:xfrm>
            <a:off x="3096652" y="2227651"/>
            <a:ext cx="5838870" cy="26046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1185237" y="3293911"/>
            <a:ext cx="1076420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750 мг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135344"/>
            <a:ext cx="7000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Таблетки с модифицированным высвобождением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61798" y="2270688"/>
            <a:ext cx="1082289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500 мг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14836" y="4216756"/>
            <a:ext cx="2160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 РАЗ В СУТКИ!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146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https://avatars.mds.yandex.net/get-altay/248099/2a000001603e2afb48381182b520e905a961/XX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92"/>
          <a:stretch/>
        </p:blipFill>
        <p:spPr bwMode="auto">
          <a:xfrm>
            <a:off x="932871" y="0"/>
            <a:ext cx="7539181" cy="69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58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300" y="0"/>
            <a:ext cx="2633700" cy="2371550"/>
          </a:xfrm>
          <a:prstGeom prst="rect">
            <a:avLst/>
          </a:prstGeom>
        </p:spPr>
      </p:pic>
      <p:pic>
        <p:nvPicPr>
          <p:cNvPr id="2049" name="Picture 1" descr="Гликлазид  (MR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817" y="1930813"/>
            <a:ext cx="2507005" cy="156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611417" y="2060122"/>
            <a:ext cx="5301673" cy="322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июне 2018 года освоено новое лекарственное  средство</a:t>
            </a:r>
            <a:r>
              <a:rPr lang="ru-RU" alt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Гликлазид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таблетки  с модифицированным высвобождением 60мг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фасовках № 30 и №60 </a:t>
            </a:r>
            <a:endParaRPr kumimoji="0" lang="ru-RU" altLang="ru-RU" sz="105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25890"/>
            <a:ext cx="6548852" cy="7666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i="1" dirty="0" smtClean="0"/>
              <a:t> ГЛИКЛАЗИД </a:t>
            </a:r>
            <a:r>
              <a:rPr lang="en-GB" sz="3600" i="1" dirty="0" smtClean="0"/>
              <a:t>MR</a:t>
            </a:r>
            <a:r>
              <a:rPr lang="ru-RU" sz="3600" i="1" dirty="0" smtClean="0"/>
              <a:t>: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xmlns="" val="122894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300" y="0"/>
            <a:ext cx="2633700" cy="2371550"/>
          </a:xfrm>
          <a:prstGeom prst="rect">
            <a:avLst/>
          </a:prstGeom>
        </p:spPr>
      </p:pic>
      <p:pic>
        <p:nvPicPr>
          <p:cNvPr id="2049" name="Picture 1" descr="Гликлазид  (MR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817" y="1930813"/>
            <a:ext cx="2507005" cy="156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225890"/>
            <a:ext cx="6548852" cy="7666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i="1" dirty="0" smtClean="0"/>
              <a:t> ГЛИКЛАЗИД </a:t>
            </a:r>
            <a:r>
              <a:rPr lang="en-GB" sz="3600" i="1" dirty="0" smtClean="0"/>
              <a:t>MR</a:t>
            </a:r>
            <a:r>
              <a:rPr lang="ru-RU" sz="3600" i="1" dirty="0" smtClean="0"/>
              <a:t>:</a:t>
            </a:r>
            <a:endParaRPr lang="ru-RU" sz="36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7742" t="43063" r="25706" b="25410"/>
          <a:stretch/>
        </p:blipFill>
        <p:spPr>
          <a:xfrm rot="-60000">
            <a:off x="1774119" y="3473084"/>
            <a:ext cx="6860801" cy="261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05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300" y="0"/>
            <a:ext cx="2633700" cy="23715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5655" y="2197916"/>
            <a:ext cx="825269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Гликлазид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MR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используется для лечения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сахарного диабета типа 2 (инсулиннезависимый) у взрослых, когда соблюдение диеты, физическая нагрузка и снижение веса оказываются недостаточными для адекватного контроля уровня глюкозы в крови.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15" descr="https://avatars.mds.yandex.net/get-altay/239474/2a000001603e2aee18db41a2fad30e0a527b/XX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4" t="9996" r="-404" b="10625"/>
          <a:stretch/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18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300" y="0"/>
            <a:ext cx="2633700" cy="23715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66981" y="2245140"/>
            <a:ext cx="7342910" cy="3472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гипогликемическое лекарственное средство (снижает уровень глюкозы в крови) для приема внутрь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доказанной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биоэквивалентостью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к оригинальному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препарату.Исследования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проводились на базе 5-ой городской клинической больницы г. Минска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модифицированная форма препарата позволяет применять его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один раз в сутки</a:t>
            </a:r>
            <a:endParaRPr lang="ru-RU" dirty="0">
              <a:solidFill>
                <a:schemeClr val="accent6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наличие риски на таблетке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позволяет делить таблетку и легко регулировать дозировку препарата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прием пищи не влияет на всасывание лекарственного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средства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88945"/>
            <a:ext cx="6548852" cy="7666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i="1" dirty="0" smtClean="0"/>
              <a:t> ГЛИКЛАЗИД </a:t>
            </a:r>
            <a:r>
              <a:rPr lang="en-GB" sz="3600" i="1" dirty="0" smtClean="0"/>
              <a:t>MR</a:t>
            </a:r>
            <a:r>
              <a:rPr lang="ru-RU" sz="3600" i="1" dirty="0" smtClean="0"/>
              <a:t>:</a:t>
            </a:r>
            <a:endParaRPr lang="ru-RU" sz="36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39" y="2396947"/>
            <a:ext cx="850611" cy="316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3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300" y="0"/>
            <a:ext cx="2633700" cy="23715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2" t="20471" r="8249" b="19327"/>
          <a:stretch/>
        </p:blipFill>
        <p:spPr>
          <a:xfrm>
            <a:off x="774713" y="1882802"/>
            <a:ext cx="2043237" cy="14497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0809" y="3115180"/>
            <a:ext cx="2043237" cy="12756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1" t="28148" r="5286" b="23906"/>
          <a:stretch/>
        </p:blipFill>
        <p:spPr>
          <a:xfrm>
            <a:off x="4857865" y="4352898"/>
            <a:ext cx="2150287" cy="11813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1430" y="3272374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60 мг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511057" y="2067566"/>
            <a:ext cx="115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30 мг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4574789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80 мг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88945"/>
            <a:ext cx="6548852" cy="7666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i="1" dirty="0" smtClean="0"/>
              <a:t> ГЛИКЛАЗИД </a:t>
            </a:r>
            <a:r>
              <a:rPr lang="en-GB" sz="3600" i="1" dirty="0" smtClean="0"/>
              <a:t>MR</a:t>
            </a:r>
            <a:r>
              <a:rPr lang="ru-RU" sz="3600" i="1" dirty="0" smtClean="0"/>
              <a:t>:</a:t>
            </a:r>
            <a:endParaRPr lang="ru-RU" sz="3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03368" y="1366179"/>
            <a:ext cx="227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ФОРМА ВЫПУСКА: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6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https://avatars.mds.yandex.net/get-altay/248099/2a000001603e2afb48381182b520e905a961/XX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392"/>
          <a:stretch/>
        </p:blipFill>
        <p:spPr bwMode="auto">
          <a:xfrm>
            <a:off x="932871" y="0"/>
            <a:ext cx="7539181" cy="690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199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300" y="0"/>
            <a:ext cx="2633700" cy="2371550"/>
          </a:xfrm>
          <a:prstGeom prst="rect">
            <a:avLst/>
          </a:prstGeom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036781" y="1751941"/>
            <a:ext cx="69342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fontAlgn="base"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  </a:t>
            </a:r>
            <a:r>
              <a:rPr lang="ru-RU" altLang="ru-RU" sz="2000" dirty="0" err="1">
                <a:solidFill>
                  <a:prstClr val="black"/>
                </a:solidFill>
                <a:latin typeface="Georgia" pitchFamily="18" charset="0"/>
                <a:cs typeface="Arial" charset="0"/>
              </a:rPr>
              <a:t>монотерапия</a:t>
            </a:r>
            <a:r>
              <a:rPr lang="ru-RU" altLang="ru-RU" sz="2000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 прямо 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влияет только на одно из звеньев патогенеза</a:t>
            </a:r>
            <a:r>
              <a:rPr lang="ru-RU" altLang="ru-RU" sz="2000" dirty="0">
                <a:solidFill>
                  <a:srgbClr val="4584D3">
                    <a:lumMod val="50000"/>
                  </a:srgbClr>
                </a:solidFill>
                <a:latin typeface="Georgia" pitchFamily="18" charset="0"/>
                <a:cs typeface="Arial" charset="0"/>
              </a:rPr>
              <a:t> </a:t>
            </a:r>
            <a:r>
              <a:rPr lang="ru-RU" altLang="ru-RU" sz="2000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СД 2 типа, </a:t>
            </a:r>
          </a:p>
          <a:p>
            <a:pPr marL="342900" indent="-342900" algn="just" fontAlgn="base"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   часто лечение 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не обеспечивает долгосрочного контроля уровня глюкозы в крови,</a:t>
            </a:r>
          </a:p>
          <a:p>
            <a:pPr marL="342900" indent="-342900" algn="just" fontAlgn="base">
              <a:spcAft>
                <a:spcPts val="1800"/>
              </a:spcAft>
              <a:buClr>
                <a:schemeClr val="accent6">
                  <a:lumMod val="75000"/>
                </a:schemeClr>
              </a:buClr>
              <a:buSzPct val="130000"/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   </a:t>
            </a:r>
            <a:r>
              <a:rPr lang="ru-RU" altLang="ru-RU" sz="2000" dirty="0" err="1">
                <a:solidFill>
                  <a:prstClr val="black"/>
                </a:solidFill>
                <a:latin typeface="Georgia" pitchFamily="18" charset="0"/>
                <a:cs typeface="Arial" charset="0"/>
              </a:rPr>
              <a:t>монотерапия</a:t>
            </a:r>
            <a:r>
              <a:rPr lang="ru-RU" altLang="ru-RU" sz="2000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Georgia" pitchFamily="18" charset="0"/>
                <a:cs typeface="Arial" charset="0"/>
              </a:rPr>
              <a:t>пероральными</a:t>
            </a:r>
            <a:r>
              <a:rPr lang="ru-RU" altLang="ru-RU" sz="2000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 </a:t>
            </a:r>
            <a:r>
              <a:rPr lang="ru-RU" altLang="ru-RU" sz="2000" dirty="0" err="1">
                <a:solidFill>
                  <a:prstClr val="black"/>
                </a:solidFill>
                <a:latin typeface="Georgia" pitchFamily="18" charset="0"/>
                <a:cs typeface="Arial" charset="0"/>
              </a:rPr>
              <a:t>сахароснижающими</a:t>
            </a:r>
            <a:r>
              <a:rPr lang="ru-RU" altLang="ru-RU" sz="2000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 препаратами 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через 3 года </a:t>
            </a:r>
            <a:r>
              <a:rPr lang="ru-RU" altLang="ru-RU" sz="2000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от начала лечения была 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  <a:cs typeface="Arial" charset="0"/>
              </a:rPr>
              <a:t>эффективной только у 50% больных, а через 9 лет лишь у 25%*.</a:t>
            </a:r>
            <a:endParaRPr lang="ru-RU" altLang="ru-RU" sz="20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  <a:cs typeface="Arial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-284018" y="6015182"/>
            <a:ext cx="6248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*По результатам UKPDS (R. C. </a:t>
            </a:r>
            <a:r>
              <a:rPr kumimoji="0" lang="ru-RU" alt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Turner</a:t>
            </a: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et</a:t>
            </a: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kumimoji="0" lang="ru-RU" alt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al</a:t>
            </a:r>
            <a:r>
              <a:rPr kumimoji="0" lang="ru-RU" alt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cs typeface="Arial" panose="020B0604020202020204" pitchFamily="34" charset="0"/>
              </a:rPr>
              <a:t>., 1999). </a:t>
            </a:r>
            <a:endParaRPr kumimoji="0" lang="ru-RU" alt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62835"/>
            <a:ext cx="6548852" cy="7666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i="1" dirty="0" smtClean="0"/>
              <a:t>  НЕДОСТАТКИ МОНОТЕРАПИИ: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xmlns="" val="86957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300" y="0"/>
            <a:ext cx="2633700" cy="2371550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637444612"/>
              </p:ext>
            </p:extLst>
          </p:nvPr>
        </p:nvGraphicFramePr>
        <p:xfrm>
          <a:off x="381000" y="2590800"/>
          <a:ext cx="8153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45527" y="2362200"/>
            <a:ext cx="812800" cy="411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wordArtVert" anchor="ctr"/>
          <a:lstStyle/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</a:rPr>
              <a:t>комбинация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25889"/>
            <a:ext cx="6548852" cy="7666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i="1" dirty="0" smtClean="0"/>
              <a:t>  КАКОВ ВЫХОД?: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xmlns="" val="31919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0300" y="0"/>
            <a:ext cx="2633700" cy="2371550"/>
          </a:xfrm>
          <a:prstGeom prst="rect">
            <a:avLst/>
          </a:prstGeom>
        </p:spPr>
      </p:pic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71579454"/>
              </p:ext>
            </p:extLst>
          </p:nvPr>
        </p:nvGraphicFramePr>
        <p:xfrm>
          <a:off x="4267200" y="2794722"/>
          <a:ext cx="4419600" cy="4090987"/>
        </p:xfrm>
        <a:graphic>
          <a:graphicData uri="http://schemas.openxmlformats.org/presentationml/2006/ole">
            <p:oleObj spid="_x0000_s1036" name="Диаграмма" r:id="rId4" imgW="5857987" imgH="4352949" progId="MSGraph.Chart.8">
              <p:embed followColorScheme="full"/>
            </p:oleObj>
          </a:graphicData>
        </a:graphic>
      </p:graphicFrame>
      <p:pic>
        <p:nvPicPr>
          <p:cNvPr id="4" name="Picture 7" descr="fla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581400" cy="305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143000" y="2590800"/>
            <a:ext cx="2514600" cy="154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/>
              <a:t>        </a:t>
            </a:r>
            <a:r>
              <a:rPr lang="ru-RU" altLang="ru-RU" dirty="0" smtClean="0"/>
              <a:t>      </a:t>
            </a:r>
            <a:r>
              <a:rPr lang="ru-RU" altLang="ru-RU" sz="2000" b="1" i="1" dirty="0">
                <a:solidFill>
                  <a:schemeClr val="bg1"/>
                </a:solidFill>
              </a:rPr>
              <a:t>223 955</a:t>
            </a:r>
            <a:r>
              <a:rPr lang="ru-RU" altLang="ru-RU" i="1" dirty="0">
                <a:solidFill>
                  <a:schemeClr val="bg1"/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ru-RU" altLang="ru-RU" i="1" dirty="0">
                <a:solidFill>
                  <a:schemeClr val="bg1"/>
                </a:solidFill>
              </a:rPr>
              <a:t>больных сахарным    диабетом</a:t>
            </a:r>
          </a:p>
          <a:p>
            <a:pPr>
              <a:spcBef>
                <a:spcPct val="50000"/>
              </a:spcBef>
            </a:pPr>
            <a:r>
              <a:rPr lang="ru-RU" altLang="ru-RU" i="1" dirty="0">
                <a:solidFill>
                  <a:srgbClr val="FFFF00"/>
                </a:solidFill>
              </a:rPr>
              <a:t>(из них </a:t>
            </a:r>
            <a:r>
              <a:rPr lang="ru-RU" altLang="ru-RU" sz="2000" b="1" i="1" dirty="0">
                <a:solidFill>
                  <a:srgbClr val="FFFF00"/>
                </a:solidFill>
              </a:rPr>
              <a:t>1500 </a:t>
            </a:r>
            <a:r>
              <a:rPr lang="ru-RU" altLang="ru-RU" i="1" dirty="0">
                <a:solidFill>
                  <a:srgbClr val="FFFF00"/>
                </a:solidFill>
              </a:rPr>
              <a:t> - дети)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73671"/>
            <a:ext cx="6548852" cy="7666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АКТУАЛЬНОСТЬ ПРОБЛЕМЫ: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3182" y="2914794"/>
            <a:ext cx="850611" cy="316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05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300" y="0"/>
            <a:ext cx="2633700" cy="2371550"/>
          </a:xfrm>
          <a:prstGeom prst="rect">
            <a:avLst/>
          </a:prstGeom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381000" y="5257800"/>
            <a:ext cx="838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0">
                <a:solidFill>
                  <a:srgbClr val="FF0000"/>
                </a:solidFill>
                <a:latin typeface="Georgia" panose="02040502050405020303" pitchFamily="18" charset="0"/>
              </a:rPr>
              <a:t>Данная комбинация </a:t>
            </a:r>
            <a:r>
              <a:rPr lang="ru-RU" altLang="ru-RU" sz="2000" b="0">
                <a:latin typeface="Georgia" panose="02040502050405020303" pitchFamily="18" charset="0"/>
              </a:rPr>
              <a:t>представляется рациональной, поскольку влияет на оба звена патогенеза СД 2 типа: </a:t>
            </a:r>
            <a:r>
              <a:rPr lang="ru-RU" altLang="ru-RU" sz="2000" b="0">
                <a:solidFill>
                  <a:srgbClr val="FF0000"/>
                </a:solidFill>
                <a:latin typeface="Georgia" panose="02040502050405020303" pitchFamily="18" charset="0"/>
              </a:rPr>
              <a:t>стимулирует секрецию инсулина и повышает чувствительность тканей к инсулину.</a:t>
            </a:r>
            <a:endParaRPr lang="ru-RU" altLang="ru-RU" sz="200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778410707"/>
              </p:ext>
            </p:extLst>
          </p:nvPr>
        </p:nvGraphicFramePr>
        <p:xfrm>
          <a:off x="228600" y="1981200"/>
          <a:ext cx="86868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225889"/>
            <a:ext cx="6548852" cy="7666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i="1" dirty="0" smtClean="0"/>
              <a:t>  ЧТО КОМБИНИРОВАТЬ?: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xmlns="" val="36429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300" y="0"/>
            <a:ext cx="2633700" cy="2371550"/>
          </a:xfrm>
          <a:prstGeom prst="rect">
            <a:avLst/>
          </a:prstGeom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2964873" y="4819073"/>
            <a:ext cx="5410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Aft>
                <a:spcPts val="12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400" dirty="0">
                <a:latin typeface="Georgia" pitchFamily="18" charset="0"/>
                <a:cs typeface="Arial" charset="0"/>
              </a:rPr>
              <a:t>  </a:t>
            </a:r>
            <a:r>
              <a:rPr lang="ru-RU" altLang="ru-RU" sz="2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Arial" charset="0"/>
              </a:rPr>
              <a:t>метформин</a:t>
            </a:r>
            <a:r>
              <a:rPr lang="ru-RU" altLang="ru-R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Arial" charset="0"/>
              </a:rPr>
              <a:t> гидрохлорид 500 мг,  </a:t>
            </a:r>
          </a:p>
          <a:p>
            <a:pPr marL="342900" indent="-342900" algn="l">
              <a:spcAft>
                <a:spcPts val="12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Arial" charset="0"/>
              </a:rPr>
              <a:t>  </a:t>
            </a:r>
            <a:r>
              <a:rPr lang="ru-RU" altLang="ru-RU" sz="2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Arial" charset="0"/>
              </a:rPr>
              <a:t>глибенкламид</a:t>
            </a:r>
            <a:r>
              <a:rPr lang="ru-RU" altLang="ru-R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Arial" charset="0"/>
              </a:rPr>
              <a:t> 5 мг.</a:t>
            </a:r>
          </a:p>
        </p:txBody>
      </p:sp>
      <p:pic>
        <p:nvPicPr>
          <p:cNvPr id="5" name="Picture 2" descr="Глюкоред Форте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50" y="1620981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1"/>
          <p:cNvSpPr txBox="1">
            <a:spLocks/>
          </p:cNvSpPr>
          <p:nvPr/>
        </p:nvSpPr>
        <p:spPr bwMode="auto">
          <a:xfrm>
            <a:off x="3401291" y="1956171"/>
            <a:ext cx="5257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algn="l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Symbol" pitchFamily="18" charset="2"/>
              <a:buChar char=""/>
              <a:defRPr/>
            </a:pPr>
            <a:r>
              <a:rPr lang="ru-RU" sz="2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+mn-cs"/>
              </a:rPr>
              <a:t>Пероральное</a:t>
            </a:r>
            <a:r>
              <a:rPr lang="ru-R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+mn-cs"/>
              </a:rPr>
              <a:t> гипогликемическое средство.</a:t>
            </a:r>
          </a:p>
          <a:p>
            <a:pPr marL="274320" indent="-274320" algn="l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Symbol" pitchFamily="18" charset="2"/>
              <a:buChar char=""/>
              <a:defRPr/>
            </a:pPr>
            <a:r>
              <a:rPr lang="ru-R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+mn-cs"/>
              </a:rPr>
              <a:t>Препарат комбинированного состава.</a:t>
            </a:r>
          </a:p>
          <a:p>
            <a:pPr algn="l" fontAlgn="auto">
              <a:spcBef>
                <a:spcPct val="20000"/>
              </a:spcBef>
              <a:spcAft>
                <a:spcPts val="0"/>
              </a:spcAft>
              <a:buClr>
                <a:schemeClr val="accent6">
                  <a:lumMod val="60000"/>
                  <a:lumOff val="40000"/>
                </a:schemeClr>
              </a:buClr>
              <a:buSzPct val="100000"/>
              <a:buFont typeface="Symbol" pitchFamily="18" charset="2"/>
              <a:buNone/>
              <a:defRPr/>
            </a:pPr>
            <a:endParaRPr lang="ru-RU" sz="2400" b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708891" y="4095141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sz="2400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1 таблетка содержит: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25889"/>
            <a:ext cx="6548852" cy="7666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i="1" dirty="0" smtClean="0"/>
              <a:t>ГЛЮКОРЕД ФОРТЕ 5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xmlns="" val="52627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300" y="0"/>
            <a:ext cx="2633700" cy="2371550"/>
          </a:xfrm>
          <a:prstGeom prst="rect">
            <a:avLst/>
          </a:prstGeom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1489363" y="2628695"/>
            <a:ext cx="6915727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altLang="ru-RU" sz="2400" b="0" dirty="0">
                <a:latin typeface="Georgia" panose="02040502050405020303" pitchFamily="18" charset="0"/>
              </a:rPr>
              <a:t> </a:t>
            </a:r>
            <a:r>
              <a:rPr lang="ru-RU" altLang="ru-RU" sz="2000" b="0" dirty="0">
                <a:latin typeface="+mn-lt"/>
              </a:rPr>
              <a:t>более эффективный контроль уровня глюкозы после еды,</a:t>
            </a:r>
          </a:p>
          <a:p>
            <a:pPr algn="just" eaLnBrk="1" hangingPunct="1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altLang="ru-RU" sz="2000" b="0" dirty="0">
                <a:latin typeface="+mn-lt"/>
              </a:rPr>
              <a:t> </a:t>
            </a:r>
            <a:r>
              <a:rPr lang="ru-RU" altLang="ru-RU" sz="2000" b="0" dirty="0" smtClean="0">
                <a:latin typeface="+mn-lt"/>
              </a:rPr>
              <a:t> более </a:t>
            </a:r>
            <a:r>
              <a:rPr lang="ru-RU" altLang="ru-RU" sz="2000" b="0" dirty="0">
                <a:latin typeface="+mn-lt"/>
              </a:rPr>
              <a:t>эффективно снижает уровень HbA1с, </a:t>
            </a:r>
          </a:p>
          <a:p>
            <a:pPr algn="just" eaLnBrk="1" hangingPunct="1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altLang="ru-RU" sz="2000" b="0" dirty="0" smtClean="0">
                <a:latin typeface="+mn-lt"/>
              </a:rPr>
              <a:t>  достоверное </a:t>
            </a:r>
            <a:r>
              <a:rPr lang="ru-RU" altLang="ru-RU" sz="2000" b="0" dirty="0">
                <a:latin typeface="+mn-lt"/>
              </a:rPr>
              <a:t>снижение уровня </a:t>
            </a:r>
            <a:r>
              <a:rPr lang="ru-RU" altLang="ru-RU" sz="2000" b="0" dirty="0" err="1">
                <a:latin typeface="+mn-lt"/>
              </a:rPr>
              <a:t>HbAlc</a:t>
            </a:r>
            <a:r>
              <a:rPr lang="ru-RU" altLang="ru-RU" sz="2000" b="0" dirty="0">
                <a:latin typeface="+mn-lt"/>
              </a:rPr>
              <a:t> (в среднем — 0,6%), причем эффект был наиболее выражен у пациентов, имевших исходный уровень HbA1с &gt; 8%,</a:t>
            </a:r>
          </a:p>
          <a:p>
            <a:pPr algn="just" eaLnBrk="1" hangingPunct="1">
              <a:spcAft>
                <a:spcPts val="600"/>
              </a:spcAft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altLang="ru-RU" sz="2000" b="0" dirty="0" smtClean="0">
                <a:latin typeface="+mn-lt"/>
              </a:rPr>
              <a:t>   позволял </a:t>
            </a:r>
            <a:r>
              <a:rPr lang="ru-RU" altLang="ru-RU" sz="2000" b="0" dirty="0">
                <a:latin typeface="+mn-lt"/>
              </a:rPr>
              <a:t>более эффективно контролировать </a:t>
            </a:r>
            <a:r>
              <a:rPr lang="ru-RU" altLang="ru-RU" sz="2000" b="0" dirty="0" err="1">
                <a:latin typeface="+mn-lt"/>
              </a:rPr>
              <a:t>постпрандиальный</a:t>
            </a:r>
            <a:r>
              <a:rPr lang="ru-RU" altLang="ru-RU" sz="2000" b="0" dirty="0">
                <a:latin typeface="+mn-lt"/>
              </a:rPr>
              <a:t> уровень гликемии.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798" y="1603549"/>
            <a:ext cx="8686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(в сравнении с совместным применением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глибенкламида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 и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метформина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25889"/>
            <a:ext cx="6548852" cy="7666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i="1" dirty="0" smtClean="0"/>
              <a:t>ГЛЮКОРЕД ФОРТЕ 5:</a:t>
            </a:r>
            <a:endParaRPr lang="ru-RU" sz="3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04798" y="1249653"/>
            <a:ext cx="4073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ПРЕИМУЩЕСТВА ПРЕПАРАТА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983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300" y="0"/>
            <a:ext cx="2633700" cy="2371550"/>
          </a:xfrm>
          <a:prstGeom prst="rect">
            <a:avLst/>
          </a:prstGeom>
        </p:spPr>
      </p:pic>
      <p:pic>
        <p:nvPicPr>
          <p:cNvPr id="3" name="Picture 2" descr="http://lgp1.ru/Images/articles/stop_diab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9148" y="3705647"/>
            <a:ext cx="2884487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Глюкоред Форте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01" y="2899467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3166701" y="1906959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0" dirty="0">
                <a:latin typeface="Georgia" panose="02040502050405020303" pitchFamily="18" charset="0"/>
              </a:rPr>
              <a:t>Преимущество по эффективности действия по сравнению с </a:t>
            </a:r>
            <a:r>
              <a:rPr lang="ru-RU" altLang="ru-RU" sz="2400" b="0" dirty="0" err="1">
                <a:latin typeface="Georgia" panose="02040502050405020303" pitchFamily="18" charset="0"/>
              </a:rPr>
              <a:t>монотерапией</a:t>
            </a:r>
            <a:r>
              <a:rPr lang="ru-RU" altLang="ru-RU" sz="2400" b="0" dirty="0">
                <a:latin typeface="Georgia" panose="02040502050405020303" pitchFamily="18" charset="0"/>
              </a:rPr>
              <a:t> и совместным применением </a:t>
            </a:r>
            <a:r>
              <a:rPr lang="ru-RU" altLang="ru-RU" sz="2400" b="0" dirty="0" err="1">
                <a:latin typeface="Georgia" panose="02040502050405020303" pitchFamily="18" charset="0"/>
              </a:rPr>
              <a:t>глибенкламида</a:t>
            </a:r>
            <a:r>
              <a:rPr lang="ru-RU" altLang="ru-RU" sz="2400" b="0" dirty="0">
                <a:latin typeface="Georgia" panose="02040502050405020303" pitchFamily="18" charset="0"/>
              </a:rPr>
              <a:t> и </a:t>
            </a:r>
            <a:r>
              <a:rPr lang="ru-RU" altLang="ru-RU" sz="2400" b="0" dirty="0" err="1">
                <a:latin typeface="Georgia" panose="02040502050405020303" pitchFamily="18" charset="0"/>
              </a:rPr>
              <a:t>метформина</a:t>
            </a:r>
            <a:r>
              <a:rPr lang="ru-RU" altLang="ru-RU" sz="2400" b="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25889"/>
            <a:ext cx="6548852" cy="7666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i="1" dirty="0" smtClean="0"/>
              <a:t>ГЛЮКОРЕД ФОРТЕ 5: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xmlns="" val="182260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300" y="-39141"/>
            <a:ext cx="2633700" cy="2371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218" y="1257538"/>
            <a:ext cx="4724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Arial" charset="0"/>
              </a:rPr>
              <a:t>Комбинация 2 в 1:</a:t>
            </a:r>
          </a:p>
        </p:txBody>
      </p:sp>
      <p:pic>
        <p:nvPicPr>
          <p:cNvPr id="4" name="Picture 2" descr="Глюкоред Форте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09" y="2046443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1"/>
          <p:cNvSpPr txBox="1">
            <a:spLocks/>
          </p:cNvSpPr>
          <p:nvPr/>
        </p:nvSpPr>
        <p:spPr bwMode="auto">
          <a:xfrm>
            <a:off x="2800259" y="2152073"/>
            <a:ext cx="5867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algn="l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+mn-cs"/>
              </a:rPr>
              <a:t>Произведено и расфасовано:</a:t>
            </a:r>
          </a:p>
          <a:p>
            <a:pPr marL="274320" indent="-274320" algn="l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+mn-cs"/>
              </a:rPr>
              <a:t>«Сан </a:t>
            </a:r>
            <a:r>
              <a:rPr lang="ru-RU" sz="2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+mn-cs"/>
              </a:rPr>
              <a:t>Фармасьютикал</a:t>
            </a:r>
            <a:r>
              <a:rPr lang="ru-R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+mn-cs"/>
              </a:rPr>
              <a:t> </a:t>
            </a:r>
            <a:r>
              <a:rPr lang="ru-RU" sz="2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+mn-cs"/>
              </a:rPr>
              <a:t>Индастриз</a:t>
            </a:r>
            <a:r>
              <a:rPr lang="ru-R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+mn-cs"/>
              </a:rPr>
              <a:t> Лтд.», Индия.</a:t>
            </a:r>
            <a:endParaRPr lang="ru-RU" sz="2400" b="1" u="sng" dirty="0">
              <a:solidFill>
                <a:schemeClr val="accent6">
                  <a:lumMod val="50000"/>
                </a:schemeClr>
              </a:solidFill>
              <a:latin typeface="Georgia" pitchFamily="18" charset="0"/>
              <a:cs typeface="+mn-cs"/>
            </a:endParaRPr>
          </a:p>
          <a:p>
            <a:pPr marL="274320" indent="-274320" algn="l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endParaRPr lang="ru-RU" sz="2400" b="1" u="sng" dirty="0">
              <a:solidFill>
                <a:schemeClr val="accent6">
                  <a:lumMod val="50000"/>
                </a:schemeClr>
              </a:solidFill>
              <a:latin typeface="Georgia" pitchFamily="18" charset="0"/>
              <a:cs typeface="+mn-cs"/>
            </a:endParaRPr>
          </a:p>
          <a:p>
            <a:pPr marL="274320" indent="-274320" algn="l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/>
            </a:pP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  <a:cs typeface="+mn-cs"/>
              </a:rPr>
              <a:t>Упаковано: </a:t>
            </a:r>
          </a:p>
          <a:p>
            <a:pPr marL="274320" indent="-274320" algn="l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defRPr/>
            </a:pPr>
            <a:r>
              <a:rPr lang="ru-R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+mn-cs"/>
              </a:rPr>
              <a:t>ОАО «</a:t>
            </a:r>
            <a:r>
              <a:rPr lang="ru-RU" sz="2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+mn-cs"/>
              </a:rPr>
              <a:t>Борисовский</a:t>
            </a:r>
            <a:r>
              <a:rPr lang="ru-R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+mn-cs"/>
              </a:rPr>
              <a:t> завод медицинских препаратов».</a:t>
            </a:r>
            <a:endParaRPr lang="ru-RU" sz="2400" b="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25889"/>
            <a:ext cx="6548852" cy="7666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i="1" dirty="0" smtClean="0"/>
              <a:t>ГЛЮКОРЕД ФОРТЕ 5: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xmlns="" val="376701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2" t="20471" r="8249" b="19327"/>
          <a:stretch/>
        </p:blipFill>
        <p:spPr>
          <a:xfrm>
            <a:off x="737768" y="3493837"/>
            <a:ext cx="2043237" cy="14497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397" y="2087891"/>
            <a:ext cx="2043237" cy="12756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1" t="25724" r="9327" b="25792"/>
          <a:stretch/>
        </p:blipFill>
        <p:spPr>
          <a:xfrm>
            <a:off x="5990263" y="1878977"/>
            <a:ext cx="2172238" cy="12653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12" t="22088" r="6499" b="22424"/>
          <a:stretch/>
        </p:blipFill>
        <p:spPr>
          <a:xfrm>
            <a:off x="6472996" y="3217947"/>
            <a:ext cx="2179781" cy="13607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7" t="21145" r="5151" b="22289"/>
          <a:stretch/>
        </p:blipFill>
        <p:spPr>
          <a:xfrm>
            <a:off x="6914345" y="4769257"/>
            <a:ext cx="2086521" cy="13178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1" t="28148" r="5286" b="23906"/>
          <a:stretch/>
        </p:blipFill>
        <p:spPr>
          <a:xfrm>
            <a:off x="295563" y="5073854"/>
            <a:ext cx="2150287" cy="11813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4" t="29981" r="7429" b="9005"/>
          <a:stretch/>
        </p:blipFill>
        <p:spPr>
          <a:xfrm>
            <a:off x="3192227" y="2024228"/>
            <a:ext cx="2869547" cy="4593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/>
          <a:srcRect l="18889" t="6281" r="59293" b="5385"/>
          <a:stretch/>
        </p:blipFill>
        <p:spPr>
          <a:xfrm>
            <a:off x="3554581" y="-7773"/>
            <a:ext cx="1995055" cy="20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82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avatars.mds.yandex.net/get-altay/363317/2a000001603e2afa27d386794ebe744d8adc/XX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87" b="6079"/>
          <a:stretch/>
        </p:blipFill>
        <p:spPr bwMode="auto">
          <a:xfrm>
            <a:off x="1118175" y="184726"/>
            <a:ext cx="7065819" cy="635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7254" y="561601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23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300" y="0"/>
            <a:ext cx="2633700" cy="237155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016000" y="1587853"/>
            <a:ext cx="7924800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b="1" i="1" u="sng" dirty="0" smtClean="0">
                <a:solidFill>
                  <a:schemeClr val="accent6">
                    <a:lumMod val="75000"/>
                  </a:schemeClr>
                </a:solidFill>
              </a:rPr>
              <a:t>Сахарный диабет увеличивает: </a:t>
            </a:r>
          </a:p>
          <a:p>
            <a:pPr>
              <a:lnSpc>
                <a:spcPct val="80000"/>
              </a:lnSpc>
            </a:pPr>
            <a:r>
              <a:rPr lang="ru-RU" altLang="ru-RU" dirty="0" smtClean="0"/>
              <a:t>общую смертность  в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</a:rPr>
              <a:t>2-3</a:t>
            </a:r>
            <a:r>
              <a:rPr lang="ru-RU" altLang="ru-RU" dirty="0" smtClean="0"/>
              <a:t> раза, </a:t>
            </a:r>
          </a:p>
          <a:p>
            <a:pPr>
              <a:lnSpc>
                <a:spcPct val="80000"/>
              </a:lnSpc>
            </a:pPr>
            <a:r>
              <a:rPr lang="ru-RU" altLang="ru-RU" dirty="0" smtClean="0"/>
              <a:t>риск развития: </a:t>
            </a:r>
          </a:p>
          <a:p>
            <a:pPr lvl="1">
              <a:lnSpc>
                <a:spcPct val="80000"/>
              </a:lnSpc>
            </a:pPr>
            <a:r>
              <a:rPr lang="ru-RU" altLang="ru-RU" dirty="0" smtClean="0"/>
              <a:t>ишемической болезни сердца и инфаркта миокарда в</a:t>
            </a:r>
            <a:r>
              <a:rPr lang="ru-RU" altLang="ru-RU" b="1" dirty="0" smtClean="0"/>
              <a:t>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ru-RU" altLang="ru-RU" b="1" dirty="0" smtClean="0"/>
              <a:t> </a:t>
            </a:r>
            <a:r>
              <a:rPr lang="ru-RU" altLang="ru-RU" dirty="0" smtClean="0"/>
              <a:t>раза, </a:t>
            </a:r>
          </a:p>
          <a:p>
            <a:pPr lvl="1">
              <a:lnSpc>
                <a:spcPct val="80000"/>
              </a:lnSpc>
            </a:pPr>
            <a:r>
              <a:rPr lang="ru-RU" altLang="ru-RU" dirty="0" smtClean="0"/>
              <a:t>патологии почек в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</a:rPr>
              <a:t>17</a:t>
            </a:r>
            <a:r>
              <a:rPr lang="ru-RU" altLang="ru-RU" dirty="0" smtClean="0"/>
              <a:t> раз,</a:t>
            </a:r>
          </a:p>
          <a:p>
            <a:pPr lvl="1">
              <a:lnSpc>
                <a:spcPct val="80000"/>
              </a:lnSpc>
            </a:pPr>
            <a:r>
              <a:rPr lang="ru-RU" altLang="ru-RU" dirty="0" smtClean="0"/>
              <a:t>гангрены нижних конечностей в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</a:rPr>
              <a:t>20</a:t>
            </a:r>
            <a:r>
              <a:rPr lang="ru-RU" altLang="ru-RU" dirty="0" smtClean="0"/>
              <a:t> раз, </a:t>
            </a:r>
          </a:p>
          <a:p>
            <a:pPr lvl="1">
              <a:lnSpc>
                <a:spcPct val="80000"/>
              </a:lnSpc>
            </a:pPr>
            <a:r>
              <a:rPr lang="ru-RU" altLang="ru-RU" dirty="0" smtClean="0"/>
              <a:t>артериальной гипертензии более чем в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ru-RU" altLang="ru-RU" dirty="0" smtClean="0"/>
              <a:t> раза,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dirty="0" smtClean="0"/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</a:rPr>
              <a:t>Ведущей причиной </a:t>
            </a:r>
            <a:r>
              <a:rPr lang="ru-RU" altLang="ru-RU" b="1" dirty="0" smtClean="0">
                <a:solidFill>
                  <a:schemeClr val="accent6">
                    <a:lumMod val="75000"/>
                  </a:schemeClr>
                </a:solidFill>
              </a:rPr>
              <a:t>слепоты</a:t>
            </a: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</a:rPr>
              <a:t> в мире является диабет.</a:t>
            </a:r>
            <a:endParaRPr lang="ru-RU" alt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36725"/>
            <a:ext cx="6548852" cy="7666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АКТУАЛЬНОСТЬ ПРОБЛЕМЫ: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46" y="2728143"/>
            <a:ext cx="850611" cy="316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12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300" y="0"/>
            <a:ext cx="2633700" cy="2371550"/>
          </a:xfrm>
          <a:prstGeom prst="rect">
            <a:avLst/>
          </a:prstGeom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91870" y="1496697"/>
            <a:ext cx="857504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ru-RU" altLang="ru-RU" b="0" dirty="0"/>
              <a:t>	</a:t>
            </a:r>
            <a:r>
              <a:rPr lang="ru-RU" altLang="ru-RU" sz="2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Сахарный диабет (СД) 2 типа </a:t>
            </a:r>
            <a:r>
              <a:rPr lang="ru-RU" altLang="ru-RU" sz="2400" b="0" dirty="0">
                <a:latin typeface="Georgia" panose="02040502050405020303" pitchFamily="18" charset="0"/>
              </a:rPr>
              <a:t>— хроническое, прогрессирующее заболевание, в основе которого лежат периферическая </a:t>
            </a:r>
            <a:r>
              <a:rPr lang="ru-RU" altLang="ru-RU" sz="2400" b="0" dirty="0" err="1">
                <a:latin typeface="Georgia" panose="02040502050405020303" pitchFamily="18" charset="0"/>
              </a:rPr>
              <a:t>инсулинорезистентность</a:t>
            </a:r>
            <a:r>
              <a:rPr lang="ru-RU" altLang="ru-RU" sz="2400" b="0" dirty="0">
                <a:latin typeface="Georgia" panose="02040502050405020303" pitchFamily="18" charset="0"/>
              </a:rPr>
              <a:t> и нарушения секреции инсулина. </a:t>
            </a: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441960" y="5330825"/>
            <a:ext cx="8077200" cy="1077913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0" i="1" dirty="0">
                <a:solidFill>
                  <a:schemeClr val="bg1"/>
                </a:solidFill>
                <a:latin typeface="Georgia" pitchFamily="18" charset="0"/>
              </a:rPr>
              <a:t>	</a:t>
            </a:r>
            <a:r>
              <a:rPr lang="ru-RU" altLang="ru-RU" sz="2000" b="0" i="1" dirty="0">
                <a:solidFill>
                  <a:schemeClr val="bg1"/>
                </a:solidFill>
                <a:latin typeface="Georgia" pitchFamily="18" charset="0"/>
              </a:rPr>
              <a:t>При СД 2 типа наблюдается </a:t>
            </a:r>
            <a:r>
              <a:rPr lang="ru-RU" altLang="ru-RU" sz="2000" b="0" i="1" dirty="0" err="1">
                <a:solidFill>
                  <a:schemeClr val="bg1"/>
                </a:solidFill>
                <a:latin typeface="Georgia" pitchFamily="18" charset="0"/>
              </a:rPr>
              <a:t>резистентность</a:t>
            </a:r>
            <a:r>
              <a:rPr lang="ru-RU" altLang="ru-RU" sz="2000" b="0" i="1" dirty="0">
                <a:solidFill>
                  <a:schemeClr val="bg1"/>
                </a:solidFill>
                <a:latin typeface="Georgia" pitchFamily="18" charset="0"/>
              </a:rPr>
              <a:t> мышечной, жировой ткани, а также ткани печени к действию инсулина.</a:t>
            </a:r>
            <a:endParaRPr lang="ru-RU" altLang="ru-RU" sz="20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8" name="Picture 7" descr="https://im2-tub-by.yandex.net/i?id=d170e696ce549532ae90fea0db464e56&amp;n=33&amp;h=1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7760" y="2835563"/>
            <a:ext cx="3581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55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300" y="0"/>
            <a:ext cx="2633700" cy="23715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73671"/>
            <a:ext cx="6548852" cy="7666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ПОКАЗАНИЯ К МЕДИКАМЕНТОЗНОЙ ТЕРАПИИ:</a:t>
            </a:r>
            <a:endParaRPr lang="ru-RU" sz="2400" dirty="0"/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1371600" y="2895600"/>
            <a:ext cx="3810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0" dirty="0">
                <a:latin typeface="Georgia" panose="02040502050405020303" pitchFamily="18" charset="0"/>
              </a:rPr>
              <a:t>Отсутствие эффекта от  диетических мероприятий и увеличения физической нагрузки </a:t>
            </a:r>
          </a:p>
          <a:p>
            <a:pPr eaLnBrk="1" hangingPunct="1"/>
            <a:r>
              <a:rPr lang="ru-RU" altLang="ru-RU" sz="2400" b="0" dirty="0">
                <a:latin typeface="Georgia" panose="02040502050405020303" pitchFamily="18" charset="0"/>
              </a:rPr>
              <a:t>на протяжении 3 мес.</a:t>
            </a:r>
            <a:endParaRPr lang="ru-RU" altLang="ru-RU" sz="2400" dirty="0">
              <a:latin typeface="Georgia" panose="02040502050405020303" pitchFamily="18" charset="0"/>
            </a:endParaRPr>
          </a:p>
        </p:txBody>
      </p:sp>
      <p:pic>
        <p:nvPicPr>
          <p:cNvPr id="7" name="Picture 4" descr="Картинки по запросу фото сахарного диабет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2100" y="2588203"/>
            <a:ext cx="3250942" cy="2458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89" y="2465275"/>
            <a:ext cx="850611" cy="316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04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2" t="20471" r="8249" b="19327"/>
          <a:stretch/>
        </p:blipFill>
        <p:spPr>
          <a:xfrm>
            <a:off x="737768" y="3493837"/>
            <a:ext cx="2043237" cy="14497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9397" y="2087891"/>
            <a:ext cx="2043237" cy="12756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1" t="25724" r="9327" b="25792"/>
          <a:stretch/>
        </p:blipFill>
        <p:spPr>
          <a:xfrm>
            <a:off x="5990263" y="1878977"/>
            <a:ext cx="2172238" cy="12653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12" t="22088" r="6499" b="22424"/>
          <a:stretch/>
        </p:blipFill>
        <p:spPr>
          <a:xfrm>
            <a:off x="6472996" y="3217947"/>
            <a:ext cx="2179781" cy="13607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7" t="21145" r="5151" b="22289"/>
          <a:stretch/>
        </p:blipFill>
        <p:spPr>
          <a:xfrm>
            <a:off x="6914345" y="4769257"/>
            <a:ext cx="2086521" cy="13178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1" t="28148" r="5286" b="23906"/>
          <a:stretch/>
        </p:blipFill>
        <p:spPr>
          <a:xfrm>
            <a:off x="295563" y="5073854"/>
            <a:ext cx="2150287" cy="118133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4" t="29981" r="7429" b="9005"/>
          <a:stretch/>
        </p:blipFill>
        <p:spPr>
          <a:xfrm>
            <a:off x="3192227" y="2024228"/>
            <a:ext cx="2869547" cy="4593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/>
          <a:srcRect l="18889" t="6281" r="59293" b="5385"/>
          <a:stretch/>
        </p:blipFill>
        <p:spPr>
          <a:xfrm>
            <a:off x="3554581" y="-7773"/>
            <a:ext cx="1995055" cy="20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57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300" y="0"/>
            <a:ext cx="2633700" cy="23715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62835"/>
            <a:ext cx="6548852" cy="7666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i="1" dirty="0" smtClean="0"/>
              <a:t>  МЕТФОРМИН:</a:t>
            </a:r>
            <a:endParaRPr lang="ru-RU" sz="3600" i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69818" y="1686847"/>
            <a:ext cx="7924800" cy="441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ru-RU" altLang="ru-RU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alt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altLang="ru-RU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Метформин</a:t>
            </a:r>
            <a:r>
              <a:rPr lang="ru-RU" alt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должен быть назначен одновременно с изменением образа жизни сразу при установлении диагноза»*</a:t>
            </a: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altLang="ru-RU" sz="2000" dirty="0" smtClean="0"/>
              <a:t>потому что его применение: 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sz="2000" dirty="0" smtClean="0"/>
          </a:p>
          <a:p>
            <a:pPr lvl="1"/>
            <a:r>
              <a:rPr lang="ru-RU" altLang="ru-RU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позволяет снизить HbA</a:t>
            </a:r>
            <a:r>
              <a:rPr lang="ru-RU" altLang="ru-RU" sz="1800" baseline="-30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1C</a:t>
            </a:r>
            <a:r>
              <a:rPr lang="ru-RU" altLang="ru-RU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 на 1,5–2 % в зависимости от дозы;</a:t>
            </a:r>
          </a:p>
          <a:p>
            <a:pPr lvl="1"/>
            <a:r>
              <a:rPr lang="ru-RU" altLang="ru-RU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не дает прибавки массы тела</a:t>
            </a:r>
            <a:r>
              <a:rPr lang="ru-RU" altLang="ru-RU" sz="1800" dirty="0" smtClean="0">
                <a:solidFill>
                  <a:srgbClr val="000000"/>
                </a:solidFill>
              </a:rPr>
              <a:t>;</a:t>
            </a:r>
            <a:r>
              <a:rPr lang="ru-RU" altLang="ru-RU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ru-RU" altLang="ru-RU" sz="1800" dirty="0" smtClean="0">
              <a:solidFill>
                <a:srgbClr val="000000"/>
              </a:solidFill>
            </a:endParaRPr>
          </a:p>
          <a:p>
            <a:pPr lvl="1"/>
            <a:r>
              <a:rPr lang="ru-RU" altLang="ru-RU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не увеличивает риск гипогликемии;</a:t>
            </a:r>
          </a:p>
          <a:p>
            <a:pPr lvl="1"/>
            <a:r>
              <a:rPr lang="ru-RU" altLang="ru-RU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сопровождается низкой частотой побочных эффектов;</a:t>
            </a:r>
          </a:p>
          <a:p>
            <a:pPr lvl="1"/>
            <a:r>
              <a:rPr lang="ru-RU" altLang="ru-RU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хорошо воспринимается пациентами;</a:t>
            </a:r>
          </a:p>
          <a:p>
            <a:pPr lvl="1"/>
            <a:r>
              <a:rPr lang="ru-RU" altLang="ru-RU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является относительно недорогим.</a:t>
            </a:r>
            <a:endParaRPr lang="ru-RU" altLang="ru-RU" sz="1800" dirty="0" smtClean="0"/>
          </a:p>
          <a:p>
            <a:endParaRPr lang="ru-RU" altLang="ru-RU" sz="2000" dirty="0" smtClean="0"/>
          </a:p>
          <a:p>
            <a:endParaRPr lang="ru-RU" altLang="ru-RU" sz="1000" dirty="0" smtClean="0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1400" dirty="0" smtClean="0"/>
              <a:t>* Рекомендации Американской диабетической ассоциации и Европейской ассоциации изучения диабета (ADA/EASD) </a:t>
            </a:r>
            <a:endParaRPr lang="ru-RU" alt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53" y="2790191"/>
            <a:ext cx="678065" cy="252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30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300" y="0"/>
            <a:ext cx="2633700" cy="2371550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09599" y="1828800"/>
            <a:ext cx="678872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В эпохальном исследовании </a:t>
            </a:r>
            <a:r>
              <a:rPr lang="ru-RU" altLang="ru-RU" sz="2000" b="1" dirty="0" err="1" smtClean="0">
                <a:latin typeface="Times New Roman" panose="02020603050405020304" pitchFamily="18" charset="0"/>
              </a:rPr>
              <a:t>United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</a:rPr>
              <a:t>Kingdom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</a:rPr>
              <a:t>Prospective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</a:rPr>
              <a:t>Diabetes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000" b="1" dirty="0" err="1" smtClean="0">
                <a:latin typeface="Times New Roman" panose="02020603050405020304" pitchFamily="18" charset="0"/>
              </a:rPr>
              <a:t>Study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(UKPDS)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 было установлено, что </a:t>
            </a:r>
            <a:r>
              <a:rPr lang="ru-RU" altLang="ru-RU" sz="2000" dirty="0" err="1" smtClean="0">
                <a:latin typeface="Times New Roman" panose="02020603050405020304" pitchFamily="18" charset="0"/>
              </a:rPr>
              <a:t>метформин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 значительно снижал риск фатальных и </a:t>
            </a:r>
            <a:r>
              <a:rPr lang="ru-RU" altLang="ru-RU" sz="2000" dirty="0" err="1" smtClean="0">
                <a:latin typeface="Times New Roman" panose="02020603050405020304" pitchFamily="18" charset="0"/>
              </a:rPr>
              <a:t>нефатальных</a:t>
            </a:r>
            <a:r>
              <a:rPr lang="ru-RU" altLang="ru-RU" sz="2000" dirty="0" smtClean="0">
                <a:latin typeface="Times New Roman" panose="02020603050405020304" pitchFamily="18" charset="0"/>
              </a:rPr>
              <a:t> сердечно-сосудистых осложнений у пациентов с СД 2 типа.</a:t>
            </a:r>
          </a:p>
          <a:p>
            <a:pPr>
              <a:lnSpc>
                <a:spcPct val="80000"/>
              </a:lnSpc>
            </a:pPr>
            <a:endParaRPr lang="ru-RU" altLang="ru-RU" sz="2000" dirty="0" smtClean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Исследование продемонстрировало </a:t>
            </a:r>
          </a:p>
          <a:p>
            <a:pPr lvl="1">
              <a:lnSpc>
                <a:spcPct val="80000"/>
              </a:lnSpc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снижение общей смертности на 36 %, </a:t>
            </a:r>
          </a:p>
          <a:p>
            <a:pPr lvl="1">
              <a:lnSpc>
                <a:spcPct val="80000"/>
              </a:lnSpc>
            </a:pPr>
            <a:r>
              <a:rPr lang="ru-RU" altLang="ru-RU" sz="2000" dirty="0" smtClean="0">
                <a:latin typeface="Times New Roman" panose="02020603050405020304" pitchFamily="18" charset="0"/>
              </a:rPr>
              <a:t>смертности, связанной с диабетом, на 42 %,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81000" y="5029200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l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40000"/>
              <a:buFont typeface="Wingdings" panose="05000000000000000000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По снижению сердечно-сосудистых осложнений эффективность </a:t>
            </a:r>
            <a:r>
              <a:rPr kumimoji="0" lang="ru-RU" alt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метформина</a:t>
            </a: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является сопоставимой с </a:t>
            </a:r>
            <a:r>
              <a:rPr kumimoji="0" lang="ru-RU" alt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антигипертензивными</a:t>
            </a: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и </a:t>
            </a:r>
            <a:r>
              <a:rPr kumimoji="0" lang="ru-RU" altLang="ru-RU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липидоснижающими</a:t>
            </a:r>
            <a:r>
              <a:rPr kumimoji="0" lang="ru-RU" alt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препаратами.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99780"/>
            <a:ext cx="6548852" cy="7666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i="1" dirty="0" smtClean="0"/>
              <a:t>  МЕТФОРМИН: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xmlns="" val="12543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0300" y="0"/>
            <a:ext cx="2633700" cy="2371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368" y="1366179"/>
            <a:ext cx="2271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ФОРМА ВЫПУСКА: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99780"/>
            <a:ext cx="6548852" cy="7666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i="1" dirty="0" smtClean="0"/>
              <a:t>  МЕТФОРМИН:</a:t>
            </a:r>
            <a:endParaRPr lang="ru-RU" sz="36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1" t="25724" r="9327" b="25792"/>
          <a:stretch/>
        </p:blipFill>
        <p:spPr>
          <a:xfrm>
            <a:off x="403368" y="1962799"/>
            <a:ext cx="2172238" cy="1265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12" t="22088" r="6499" b="22424"/>
          <a:stretch/>
        </p:blipFill>
        <p:spPr>
          <a:xfrm>
            <a:off x="2158823" y="3047747"/>
            <a:ext cx="2179781" cy="13607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87" t="21145" r="5151" b="22289"/>
          <a:stretch/>
        </p:blipFill>
        <p:spPr>
          <a:xfrm>
            <a:off x="4665531" y="3852977"/>
            <a:ext cx="2086521" cy="131780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33027" y="5553094"/>
            <a:ext cx="8761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Описание</a:t>
            </a:r>
            <a:r>
              <a:rPr lang="ru-RU" dirty="0"/>
              <a:t>: таблетки, покрытые оболочкой, с двояковыпуклой поверхностью, зеленого цвета; таблетки дозировкой 500 мг и 1000 мг — с риской, дозировкой 850 мг – без риски.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62036" y="2376833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500мг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4857865" y="3314042"/>
            <a:ext cx="1153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850 мг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12000" y="4177625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1000 мг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4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639</Words>
  <Application>Microsoft Office PowerPoint</Application>
  <PresentationFormat>Экран (4:3)</PresentationFormat>
  <Paragraphs>113</Paragraphs>
  <Slides>26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Диаграмма</vt:lpstr>
      <vt:lpstr>Лечение сахарного диабета 2 типа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Лечение сахарного диабета 2 типа</dc:title>
  <dc:creator>Пользователь Windows</dc:creator>
  <cp:lastModifiedBy>Антонова Кристина Геннадьевн</cp:lastModifiedBy>
  <cp:revision>25</cp:revision>
  <dcterms:created xsi:type="dcterms:W3CDTF">2018-09-05T18:17:55Z</dcterms:created>
  <dcterms:modified xsi:type="dcterms:W3CDTF">2019-03-19T10:31:23Z</dcterms:modified>
</cp:coreProperties>
</file>