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sldIdLst>
    <p:sldId id="292" r:id="rId2"/>
    <p:sldId id="281" r:id="rId3"/>
    <p:sldId id="285" r:id="rId4"/>
    <p:sldId id="269" r:id="rId5"/>
    <p:sldId id="284" r:id="rId6"/>
    <p:sldId id="286" r:id="rId7"/>
    <p:sldId id="291" r:id="rId8"/>
    <p:sldId id="267" r:id="rId9"/>
    <p:sldId id="287" r:id="rId10"/>
    <p:sldId id="271" r:id="rId11"/>
    <p:sldId id="289" r:id="rId12"/>
    <p:sldId id="290" r:id="rId13"/>
    <p:sldId id="278" r:id="rId14"/>
    <p:sldId id="270" r:id="rId15"/>
    <p:sldId id="274" r:id="rId16"/>
    <p:sldId id="293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8873" autoAdjust="0"/>
  </p:normalViewPr>
  <p:slideViewPr>
    <p:cSldViewPr snapToGrid="0">
      <p:cViewPr varScale="1">
        <p:scale>
          <a:sx n="58" d="100"/>
          <a:sy n="58" d="100"/>
        </p:scale>
        <p:origin x="-17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FFAC7-5731-4F30-B408-EEBB72BB3B2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642BA-997D-4322-8C9E-5F0CF29730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Поэтому первоочередная задача врача – купировать проявления</a:t>
            </a:r>
            <a:r>
              <a:rPr lang="ru-RU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дерматозов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 ранних стадиях и провести лекарственную терапию как можно эффективнее, быстрее и безопаснее для пациента. Во многих случаях в терапии используются местные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глюкокортикостероидные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препараты. Успех лечения при этом во многом зависит от правильности выбора конкретного препарата и его лекарственных форм.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642BA-997D-4322-8C9E-5F0CF297300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Усиление активности ТКС особенно при их нерациональном применении сопровождается повышением риска развития системных и местных побочных эффектов. Поэтому очень важным для врача является правильный выбор в зависимости от конкретной клинической ситуации адекватного наружного лекарственного средства, обладающего наибольшей эффективностью, и реальная оценка возможности развития нежелательных побочных явлений.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642BA-997D-4322-8C9E-5F0CF29730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642BA-997D-4322-8C9E-5F0CF297300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28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67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13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842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27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026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27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583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5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639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069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926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7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568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45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259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824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500039-13A9-42C0-86FB-FE907696F580}" type="datetimeFigureOut">
              <a:rPr lang="ru-RU" smtClean="0"/>
              <a:pPr/>
              <a:t>02.07.2018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17034AC-AE32-4A01-A6CC-1AB61EE97A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12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  <p:sldLayoutId id="2147484200" r:id="rId12"/>
    <p:sldLayoutId id="2147484201" r:id="rId13"/>
    <p:sldLayoutId id="2147484202" r:id="rId14"/>
    <p:sldLayoutId id="2147484203" r:id="rId15"/>
    <p:sldLayoutId id="2147484204" r:id="rId16"/>
    <p:sldLayoutId id="214748420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orimed.com/produkzia/klobetazo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КЛОБЕТАЗОЛ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5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7337" y="2446979"/>
            <a:ext cx="772341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заболеваниях, которые изначально предусматривают необходимость назначения сверхсильных топических ГКС </a:t>
            </a:r>
            <a:r>
              <a:rPr lang="ru-RU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ru-RU" sz="16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стойкие экземы, красный плоский лишай, </a:t>
            </a:r>
            <a:r>
              <a:rPr lang="ru-RU" sz="1600" i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дискоидная</a:t>
            </a:r>
            <a:r>
              <a:rPr lang="ru-RU" sz="16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красная волчанка, </a:t>
            </a:r>
            <a:r>
              <a:rPr lang="ru-RU" sz="1600" i="1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резистентный </a:t>
            </a:r>
            <a:r>
              <a:rPr lang="ru-RU" sz="1600" i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атопический</a:t>
            </a:r>
            <a:r>
              <a:rPr lang="ru-RU" sz="1600" i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дерматит)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ru-RU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заболеваниях, не отвечающих на терапию ГКС I-III групп активности </a:t>
            </a:r>
            <a:r>
              <a:rPr lang="ru-RU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(то есть в тех случаях, когда неэффективны кортикостероиды более низкого класса активности)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 локализации поражений на участках с наиболее толстой и грубой кожей – на ладонях и </a:t>
            </a:r>
            <a:r>
              <a:rPr lang="ru-RU" sz="1600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подошвах;</a:t>
            </a:r>
            <a:endParaRPr lang="ru-RU" sz="1600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 чрезвычайно выраженной интенсивности зуда </a:t>
            </a:r>
            <a:r>
              <a:rPr lang="ru-RU" sz="16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(выраженный зуд невозможно терпеть, поэтому во избежание развития более серьезных </a:t>
            </a:r>
            <a:r>
              <a:rPr lang="ru-RU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психоэмоциональных расстройств)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6" y="630950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6" y="1289957"/>
            <a:ext cx="2507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Когда назначать?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83970" name="Picture 2" descr="http://clipart-library.com/images/6cyX7LGri.jpg"/>
          <p:cNvPicPr>
            <a:picLocks noChangeAspect="1" noChangeArrowheads="1"/>
          </p:cNvPicPr>
          <p:nvPr/>
        </p:nvPicPr>
        <p:blipFill>
          <a:blip r:embed="rId3" cstate="print"/>
          <a:srcRect l="16607" t="6675" r="15335" b="8888"/>
          <a:stretch>
            <a:fillRect/>
          </a:stretch>
        </p:blipFill>
        <p:spPr bwMode="auto">
          <a:xfrm>
            <a:off x="263818" y="2581063"/>
            <a:ext cx="773214" cy="767444"/>
          </a:xfrm>
          <a:prstGeom prst="rect">
            <a:avLst/>
          </a:prstGeom>
          <a:noFill/>
        </p:spPr>
      </p:pic>
      <p:pic>
        <p:nvPicPr>
          <p:cNvPr id="6" name="Picture 2" descr="http://clipart-library.com/images/6cyX7LGri.jpg"/>
          <p:cNvPicPr>
            <a:picLocks noChangeAspect="1" noChangeArrowheads="1"/>
          </p:cNvPicPr>
          <p:nvPr/>
        </p:nvPicPr>
        <p:blipFill>
          <a:blip r:embed="rId3" cstate="print"/>
          <a:srcRect l="16607" t="6675" r="15335" b="8888"/>
          <a:stretch>
            <a:fillRect/>
          </a:stretch>
        </p:blipFill>
        <p:spPr bwMode="auto">
          <a:xfrm>
            <a:off x="217386" y="3584705"/>
            <a:ext cx="773214" cy="767444"/>
          </a:xfrm>
          <a:prstGeom prst="rect">
            <a:avLst/>
          </a:prstGeom>
          <a:noFill/>
        </p:spPr>
      </p:pic>
      <p:pic>
        <p:nvPicPr>
          <p:cNvPr id="7" name="Picture 2" descr="http://clipart-library.com/images/6cyX7LGri.jpg"/>
          <p:cNvPicPr>
            <a:picLocks noChangeAspect="1" noChangeArrowheads="1"/>
          </p:cNvPicPr>
          <p:nvPr/>
        </p:nvPicPr>
        <p:blipFill>
          <a:blip r:embed="rId3" cstate="print"/>
          <a:srcRect l="16607" t="6675" r="15335" b="8888"/>
          <a:stretch>
            <a:fillRect/>
          </a:stretch>
        </p:blipFill>
        <p:spPr bwMode="auto">
          <a:xfrm>
            <a:off x="290384" y="4420744"/>
            <a:ext cx="773214" cy="767444"/>
          </a:xfrm>
          <a:prstGeom prst="rect">
            <a:avLst/>
          </a:prstGeom>
          <a:noFill/>
        </p:spPr>
      </p:pic>
      <p:pic>
        <p:nvPicPr>
          <p:cNvPr id="8" name="Picture 2" descr="http://clipart-library.com/images/6cyX7LGri.jpg"/>
          <p:cNvPicPr>
            <a:picLocks noChangeAspect="1" noChangeArrowheads="1"/>
          </p:cNvPicPr>
          <p:nvPr/>
        </p:nvPicPr>
        <p:blipFill>
          <a:blip r:embed="rId3" cstate="print"/>
          <a:srcRect l="16607" t="6675" r="15335" b="8888"/>
          <a:stretch>
            <a:fillRect/>
          </a:stretch>
        </p:blipFill>
        <p:spPr bwMode="auto">
          <a:xfrm>
            <a:off x="290384" y="5188188"/>
            <a:ext cx="773214" cy="7674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94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4212" y="637803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212" y="1289957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Как применять?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4"/>
          <a:stretch/>
        </p:blipFill>
        <p:spPr>
          <a:xfrm>
            <a:off x="5542156" y="3876144"/>
            <a:ext cx="3601844" cy="2889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813" y="3476452"/>
            <a:ext cx="8229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Крем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наносится тонким слоем в количестве, не большем, чем требуется для покрытия всей пораженной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дин-два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раза в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сутки. 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602" y="2352427"/>
            <a:ext cx="8440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Наружно.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Нанесение крема особенно целесообразно на влажные или мокнущие поверхности.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384" y="4787191"/>
            <a:ext cx="59882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Длительность применения – до появления эффекта или при необходимости до 4 недель.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Нельзя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проводить лечение в течение более 4 недель.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69" y="3924730"/>
            <a:ext cx="4315380" cy="2864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7008" y="2377980"/>
            <a:ext cx="737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Биодоступность</a:t>
            </a:r>
            <a:r>
              <a:rPr lang="ru-RU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кожном применении увеличена:</a:t>
            </a:r>
            <a:endParaRPr lang="ru-RU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100" y="3057425"/>
            <a:ext cx="490070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детей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мытья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нанесении на пораненную кожу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8456" y="615787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6" y="1289957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Биодоступность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6" y="705182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6" y="1289957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Кому противопоказан?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718456" y="2765499"/>
            <a:ext cx="2348129" cy="306658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3493780" y="2765499"/>
            <a:ext cx="2348129" cy="233060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6369469" y="2765499"/>
            <a:ext cx="2348129" cy="306658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07" t="20439" r="14512" b="6195"/>
          <a:stretch/>
        </p:blipFill>
        <p:spPr>
          <a:xfrm>
            <a:off x="3631446" y="2765499"/>
            <a:ext cx="2072799" cy="1616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7463" y="476157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3519635" y="4392239"/>
            <a:ext cx="2125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Дети до 1 года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88" t="7806" r="6911" b="11708"/>
          <a:stretch/>
        </p:blipFill>
        <p:spPr>
          <a:xfrm>
            <a:off x="926161" y="2765499"/>
            <a:ext cx="1853941" cy="18064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796514" y="4726772"/>
            <a:ext cx="3206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Беременные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и кормящие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8690"/>
          <a:stretch/>
        </p:blipFill>
        <p:spPr>
          <a:xfrm>
            <a:off x="6472144" y="2859166"/>
            <a:ext cx="2089396" cy="11441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72144" y="4484572"/>
            <a:ext cx="309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При повышенной чувствительности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129" y="6076513"/>
            <a:ext cx="8670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roboto"/>
              </a:rPr>
              <a:t>С </a:t>
            </a:r>
            <a:r>
              <a:rPr lang="ru-RU" b="1" dirty="0">
                <a:solidFill>
                  <a:srgbClr val="7030A0"/>
                </a:solidFill>
                <a:latin typeface="roboto"/>
              </a:rPr>
              <a:t>осторожностью следует применять его у людей пожилого возраста.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4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048" y="4442940"/>
            <a:ext cx="8329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большинства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пациентов состояние кожи значительно улучшается уже после 3-4 дней применения </a:t>
            </a:r>
            <a:r>
              <a:rPr lang="ru-RU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Клобетазола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позволяет в короткие сроки купировать проявления заболевания на открытых участках тела, с последующей постепенной отменой и переходом на ГКС умеренной активности.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8456" y="607705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6" y="1289957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Эффективность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F:\клобетазол\Клобетаз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286" y="2685092"/>
            <a:ext cx="3950381" cy="1443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78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417" y="3561515"/>
            <a:ext cx="7279358" cy="2839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обладает 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мягкой текстурой, легче наносится и быстрее впитывается. </a:t>
            </a:r>
            <a:endParaRPr lang="ru-RU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наносить, оставляя кожу открытой, не используя повязки и не опасаясь испачкать одежду или руки.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меньшей степени обладает раздражающим 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действием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600"/>
              </a:spcAft>
              <a:buClr>
                <a:srgbClr val="FF0000"/>
              </a:buClr>
              <a:buSzPct val="126000"/>
              <a:buFont typeface="Wingdings" panose="05000000000000000000" pitchFamily="2" charset="2"/>
              <a:buChar char="ü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подходит для нанесения на лицо,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сгибательные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поверхности суставов, участки с повышенной чувствительностью. 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6" y="615972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456" y="1289957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Мазь или крем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56" y="2442117"/>
            <a:ext cx="1952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КРЕМ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8456" y="615972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2446" y="5140146"/>
            <a:ext cx="5734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 большинства пациентов состояние кожи значительно улучшается уже после 3-4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дней.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8628" y="2470283"/>
            <a:ext cx="62335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Оказывает </a:t>
            </a:r>
            <a:r>
              <a:rPr lang="ru-RU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выраженное противовоспалительное, противоаллергическое, </a:t>
            </a:r>
            <a:r>
              <a:rPr lang="ru-RU" dirty="0" err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иммуносупрессивное</a:t>
            </a:r>
            <a:r>
              <a:rPr lang="ru-RU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антипролиферативное</a:t>
            </a:r>
            <a:r>
              <a:rPr lang="ru-RU" dirty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действие.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726" y="4337986"/>
            <a:ext cx="5763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Быстро 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эффективно </a:t>
            </a:r>
            <a:r>
              <a:rPr lang="ru-RU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устраняет симптомы, позволяет </a:t>
            </a:r>
            <a:r>
              <a:rPr lang="ru-RU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сократить сроки лечения и снизить его стоимость.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0160" y="3578835"/>
            <a:ext cx="61682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Оптимальное соотношение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пользы препарата и риска развития побочных 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эффектов.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0898" y="6042567"/>
            <a:ext cx="7401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</a:t>
            </a:r>
            <a:r>
              <a:rPr lang="ru-RU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имеет аналогов среди отечественных препаратов на белорусском </a:t>
            </a:r>
            <a:r>
              <a:rPr lang="ru-RU" b="1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фармрынке</a:t>
            </a:r>
            <a:r>
              <a:rPr lang="ru-RU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535" y="2679651"/>
            <a:ext cx="504593" cy="504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475" y="6113435"/>
            <a:ext cx="504593" cy="5045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304" y="3613503"/>
            <a:ext cx="504593" cy="504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063" y="4463355"/>
            <a:ext cx="504593" cy="5045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522" y="5182782"/>
            <a:ext cx="504593" cy="504593"/>
          </a:xfrm>
          <a:prstGeom prst="rect">
            <a:avLst/>
          </a:prstGeom>
        </p:spPr>
      </p:pic>
      <p:pic>
        <p:nvPicPr>
          <p:cNvPr id="13" name="Picture 2" descr="F:\клобетазол\Клобетаз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939" y="2812817"/>
            <a:ext cx="2137349" cy="781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917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053" y="5059025"/>
            <a:ext cx="817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33" y="2845810"/>
            <a:ext cx="2899098" cy="1670433"/>
          </a:xfrm>
          <a:prstGeom prst="rect">
            <a:avLst/>
          </a:prstGeom>
        </p:spPr>
      </p:pic>
      <p:pic>
        <p:nvPicPr>
          <p:cNvPr id="4" name="Рисунок 3" descr="borim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330" y="2462874"/>
            <a:ext cx="1783649" cy="1661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43922" y="1360449"/>
            <a:ext cx="2916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www.borimed.com</a:t>
            </a:r>
            <a:endParaRPr lang="ru-RU" sz="20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F:\клобетазол\Клобетазо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7968" y="4004802"/>
            <a:ext cx="2137349" cy="781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15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0185" y="2562452"/>
            <a:ext cx="64824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Оказывают выраженное противовоспалительное, противоаллергическое,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иммуносупрессивное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антипролиферативное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действие.</a:t>
            </a: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Подавляют иммунный ответ и сокращают интенсивность метаболических процессов в клетках эпидермиса – действуют глубже и быстрее.</a:t>
            </a: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Современные кортикостероиды для наружного применения достаточно безопасны с точки зрения системного воздействия, но должны использоваться осторожно.</a:t>
            </a:r>
            <a:endParaRPr lang="ru-RU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013" y="579251"/>
            <a:ext cx="8409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Топические кортикостероиды  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</a:p>
          <a:p>
            <a:endParaRPr 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настоящее время занимают лидирующее место в лечении большинства острых и хронических дерматозов 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041071" y="2764972"/>
            <a:ext cx="0" cy="653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30185" y="3712030"/>
            <a:ext cx="0" cy="653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041071" y="5021670"/>
            <a:ext cx="0" cy="6531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26" name="Picture 2" descr="https://fs.4geo.ru/get/editors/landingpage/1481546340-176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12" y="2606332"/>
            <a:ext cx="951010" cy="947058"/>
          </a:xfrm>
          <a:prstGeom prst="rect">
            <a:avLst/>
          </a:prstGeom>
          <a:noFill/>
        </p:spPr>
      </p:pic>
      <p:pic>
        <p:nvPicPr>
          <p:cNvPr id="12" name="Picture 2" descr="https://fs.4geo.ru/get/editors/landingpage/1481546340-176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322" y="3565072"/>
            <a:ext cx="951010" cy="947058"/>
          </a:xfrm>
          <a:prstGeom prst="rect">
            <a:avLst/>
          </a:prstGeom>
          <a:noFill/>
        </p:spPr>
      </p:pic>
      <p:pic>
        <p:nvPicPr>
          <p:cNvPr id="13" name="Picture 2" descr="https://fs.4geo.ru/get/editors/landingpage/1481546340-1765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71" y="4742527"/>
            <a:ext cx="951010" cy="947058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46013" y="1096005"/>
            <a:ext cx="57313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573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013" y="547725"/>
            <a:ext cx="8409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Топические кортикостероиды  </a:t>
            </a:r>
            <a:r>
              <a:rPr lang="ru-RU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</a:p>
          <a:p>
            <a:endParaRPr lang="ru-RU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европейской классификации подразделяются на 4 класса по уровню активности: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7436" y="1073703"/>
            <a:ext cx="57313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655287"/>
              </p:ext>
            </p:extLst>
          </p:nvPr>
        </p:nvGraphicFramePr>
        <p:xfrm>
          <a:off x="489856" y="2397142"/>
          <a:ext cx="8262258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28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00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слабые</a:t>
                      </a:r>
                      <a:r>
                        <a:rPr lang="ru-RU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основе Гидрокортизона и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Преднизолона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;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средней активности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основе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Триамцинолона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и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Алклометазона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;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сильные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основе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Мометазона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Бетаметазон</a:t>
                      </a:r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;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максимально сильные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на основе  </a:t>
                      </a:r>
                      <a:r>
                        <a:rPr lang="ru-RU" sz="16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Клобетазола</a:t>
                      </a:r>
                      <a:endParaRPr lang="ru-RU" sz="16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42900" y="5148666"/>
            <a:ext cx="840921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 условии правильного применения препараты 4 класса могут оказать неоценимую помощь в лечении хронических кожных заболеваний – они быстро и эффективно устраняют симптомы и позволяют сократить сроки лечения и снизить его стоимость.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747" y="2253997"/>
            <a:ext cx="500742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клобетазола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пропионата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1,5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бетаметазона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валерат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1,2; </a:t>
            </a:r>
            <a:endParaRPr lang="ru-RU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гидрокортизона-17-бутират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1,4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триамцинолона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ацетонид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1,1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гидрокортизон </a:t>
            </a:r>
            <a:r>
              <a:rPr lang="ru-RU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ru-RU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015" y="807768"/>
            <a:ext cx="801414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cap="all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относительный терапевтический индекс </a:t>
            </a:r>
            <a:r>
              <a:rPr lang="ru-RU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соотношение пользы препарата и риска развития побочных эффектов*</a:t>
            </a:r>
            <a:endParaRPr lang="ru-RU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553" y="6243739"/>
            <a:ext cx="628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*По оценке Немецкого дерматологического общества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4682" y="4590095"/>
            <a:ext cx="7821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Важное для каждого врача соотношения преимуществ конкретного ГКС и риска от его применения в </a:t>
            </a:r>
            <a:r>
              <a:rPr lang="ru-RU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клобетазола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пропионате</a:t>
            </a:r>
            <a:r>
              <a:rPr lang="ru-RU" sz="2000" b="1" dirty="0" smtClean="0">
                <a:solidFill>
                  <a:srgbClr val="7030A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сохраняется в пределах оптимального.</a:t>
            </a:r>
            <a:endParaRPr lang="ru-RU" sz="2000" b="1" dirty="0">
              <a:solidFill>
                <a:srgbClr val="7030A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F:\клобетазол\Клобетаз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163" y="5789574"/>
            <a:ext cx="2587421" cy="94576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1884" y="2184350"/>
            <a:ext cx="83896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Торговое название: </a:t>
            </a:r>
            <a:r>
              <a:rPr lang="ru-RU" b="0" i="0" u="none" strike="noStrike" dirty="0" err="1" smtClean="0">
                <a:solidFill>
                  <a:srgbClr val="FF0000"/>
                </a:solidFill>
                <a:effectLst/>
                <a:latin typeface="&amp;quot"/>
              </a:rPr>
              <a:t>Клобетазол</a:t>
            </a:r>
            <a:r>
              <a:rPr lang="ru-RU" b="0" i="0" u="none" strike="noStrike" dirty="0" smtClean="0">
                <a:solidFill>
                  <a:srgbClr val="FF0000"/>
                </a:solidFill>
                <a:effectLst/>
                <a:latin typeface="&amp;quot"/>
              </a:rPr>
              <a:t>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Международное непатентованное название: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Clobetasol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Форма выпуска: 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крем для наружного применения 0,5 мг/г.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Описание: 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крем белого или почти белого цвета однородной консистенции со слабым специфическим запахом.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Состав: 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один грамм крема содержит:</a:t>
            </a:r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  </a:t>
            </a:r>
            <a:r>
              <a:rPr lang="ru-RU" b="0" i="1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действующего вещества: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клобетазола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пропионата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– 0,5 мг; </a:t>
            </a:r>
            <a:r>
              <a:rPr lang="ru-RU" b="0" i="1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вспомогательные вещества: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глицерина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моностеарат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,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пропиленгликоля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глицерил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олеат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, воск синтетический,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цетостеариловый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 спирт,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пропиленгликоль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, </a:t>
            </a:r>
            <a:r>
              <a:rPr lang="ru-RU" b="0" i="0" u="none" strike="noStrike" dirty="0" err="1" smtClean="0">
                <a:solidFill>
                  <a:srgbClr val="545454"/>
                </a:solidFill>
                <a:effectLst/>
                <a:latin typeface="&amp;quot"/>
              </a:rPr>
              <a:t>хлоркрезол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, натрия цитрат, лимонная кислота моногидрат, вода очищенная.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Фармакотерапевтическая группа: 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кортикостероиды для наружного применения в дерматологии. Кортикостероиды, очень высокой активности (группа IV).</a:t>
            </a:r>
          </a:p>
          <a:p>
            <a:r>
              <a:rPr lang="ru-RU" b="1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Код АТС: </a:t>
            </a:r>
            <a:r>
              <a:rPr lang="ru-RU" b="0" i="0" u="none" strike="noStrike" dirty="0" smtClean="0">
                <a:solidFill>
                  <a:srgbClr val="545454"/>
                </a:solidFill>
                <a:effectLst/>
                <a:latin typeface="&amp;quot"/>
              </a:rPr>
              <a:t>D07AD01.</a:t>
            </a:r>
            <a:endParaRPr lang="ru-RU" b="0" i="0" u="none" strike="noStrike" dirty="0">
              <a:solidFill>
                <a:srgbClr val="545454"/>
              </a:solidFill>
              <a:effectLst/>
              <a:latin typeface="&amp;quot"/>
            </a:endParaRPr>
          </a:p>
        </p:txBody>
      </p:sp>
      <p:pic>
        <p:nvPicPr>
          <p:cNvPr id="3" name="Рисунок 2" descr="borim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585" y="680351"/>
            <a:ext cx="1047670" cy="98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665514" y="740746"/>
            <a:ext cx="69069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Открытое акционерное общество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Борисовский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завод медицинских препаратов»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представляет новый препарат:</a:t>
            </a:r>
          </a:p>
        </p:txBody>
      </p:sp>
    </p:spTree>
    <p:extLst>
      <p:ext uri="{BB962C8B-B14F-4D97-AF65-F5344CB8AC3E}">
        <p14:creationId xmlns="" xmlns:p14="http://schemas.microsoft.com/office/powerpoint/2010/main" val="167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rime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63" y="640570"/>
            <a:ext cx="1087495" cy="1041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665514" y="740746"/>
            <a:ext cx="69069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Открытое акционерное общество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Борисовский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завод медицинских препаратов»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представляет новый препарат:</a:t>
            </a:r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3380013" y="4216180"/>
            <a:ext cx="5502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крем, для наружного применения, 0,5 мг/г, в тубе 25 грамм, в упаковке №1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843" y="4245429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Форма выпуска: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615" y="5410201"/>
            <a:ext cx="411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Условия отпуска из аптек: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36670" y="5448889"/>
            <a:ext cx="2264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ез рецепта</a:t>
            </a:r>
          </a:p>
        </p:txBody>
      </p:sp>
      <p:pic>
        <p:nvPicPr>
          <p:cNvPr id="10" name="Picture 2" descr="F:\клобетазол\Клобетазо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5834" y="2449286"/>
            <a:ext cx="4131590" cy="151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1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456" y="615972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456" y="1289957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Аналоги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17343" t="14265" r="18095" b="65857"/>
          <a:stretch/>
        </p:blipFill>
        <p:spPr>
          <a:xfrm>
            <a:off x="339401" y="2255130"/>
            <a:ext cx="8418825" cy="15713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7343" t="55814" r="18095" b="19283"/>
          <a:stretch/>
        </p:blipFill>
        <p:spPr>
          <a:xfrm>
            <a:off x="241429" y="3887794"/>
            <a:ext cx="8536448" cy="19960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934670"/>
            <a:ext cx="914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&amp;quot"/>
              </a:rPr>
              <a:t>На сегодняшний день </a:t>
            </a:r>
            <a:r>
              <a:rPr lang="ru-RU" dirty="0">
                <a:solidFill>
                  <a:srgbClr val="FF0000"/>
                </a:solidFill>
                <a:latin typeface="&amp;quot"/>
                <a:hlinkClick r:id="rId3"/>
              </a:rPr>
              <a:t>крем «</a:t>
            </a:r>
            <a:r>
              <a:rPr lang="ru-RU" dirty="0" err="1">
                <a:solidFill>
                  <a:srgbClr val="FF0000"/>
                </a:solidFill>
                <a:latin typeface="&amp;quot"/>
                <a:hlinkClick r:id="rId3"/>
              </a:rPr>
              <a:t>Клобетазол</a:t>
            </a:r>
            <a:r>
              <a:rPr lang="ru-RU" dirty="0">
                <a:solidFill>
                  <a:srgbClr val="FF0000"/>
                </a:solidFill>
                <a:latin typeface="&amp;quot"/>
                <a:hlinkClick r:id="rId3"/>
              </a:rPr>
              <a:t>»</a:t>
            </a:r>
            <a:r>
              <a:rPr lang="ru-RU" dirty="0">
                <a:solidFill>
                  <a:srgbClr val="FF0000"/>
                </a:solidFill>
                <a:latin typeface="&amp;quot"/>
              </a:rPr>
              <a:t> производства ОАО «БЗМП» не имеет аналогов среди отечественных препаратов на белорусском </a:t>
            </a:r>
            <a:r>
              <a:rPr lang="ru-RU" dirty="0" err="1">
                <a:solidFill>
                  <a:srgbClr val="FF0000"/>
                </a:solidFill>
                <a:latin typeface="&amp;quot"/>
              </a:rPr>
              <a:t>фармрынке</a:t>
            </a:r>
            <a:r>
              <a:rPr lang="ru-RU" dirty="0">
                <a:solidFill>
                  <a:srgbClr val="FF0000"/>
                </a:solidFill>
                <a:latin typeface="&amp;quot"/>
              </a:rPr>
              <a:t>.</a:t>
            </a:r>
          </a:p>
          <a:p>
            <a:pPr algn="just"/>
            <a:r>
              <a:rPr lang="ru-RU" dirty="0">
                <a:solidFill>
                  <a:srgbClr val="545454"/>
                </a:solidFill>
                <a:latin typeface="&amp;quot"/>
              </a:rPr>
              <a:t> </a:t>
            </a:r>
            <a:endParaRPr lang="ru-RU" b="0" i="0" u="none" strike="noStrike" dirty="0">
              <a:solidFill>
                <a:srgbClr val="545454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425" y="987259"/>
            <a:ext cx="8387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—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</a:rPr>
              <a:t>яркий представитель IV класса ГКС с наиболее сильной фармакологической активностью, что позволяет применять это средство для лечения тяжелых воспалительных поражений кожи.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25" y="529150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7" y="3429000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Показания к применению: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8900" y="2707254"/>
            <a:ext cx="65151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488" algn="l"/>
                <a:tab pos="5940425" algn="l"/>
              </a:tabLst>
            </a:pP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псориаз;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488" algn="l"/>
                <a:tab pos="5940425" algn="l"/>
              </a:tabLst>
            </a:pP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экзема (различные формы);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488" algn="l"/>
                <a:tab pos="5940425" algn="l"/>
              </a:tabLst>
            </a:pP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красный плоский лишай;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488" algn="l"/>
                <a:tab pos="5940425" algn="l"/>
              </a:tabLst>
            </a:pP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altLang="ru-RU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дискоидная</a:t>
            </a: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красная волчанка;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488" algn="l"/>
                <a:tab pos="5940425" algn="l"/>
              </a:tabLst>
            </a:pPr>
            <a:r>
              <a:rPr lang="ru-RU" alt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дерматозы, устойчивые к терапии менее активными стероидами для наружного применения.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04576"/>
            <a:ext cx="9355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лобетазол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чаще всего применяется для лечения псориаза в США.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7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54" y="2391936"/>
            <a:ext cx="5148146" cy="3861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1664" y="2775441"/>
            <a:ext cx="55196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Клобетазол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применяют в терапии дерматозов по принципу </a:t>
            </a:r>
            <a:r>
              <a:rPr lang="ru-RU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«мощного старта»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который заключается в первоочередном назначении сильного ГКС с последующим переходом к лечению умеренно сильным стероидом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879" y="665890"/>
            <a:ext cx="2929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DotumChe" pitchFamily="49" charset="-127"/>
                <a:ea typeface="DotumChe" pitchFamily="49" charset="-127"/>
              </a:rPr>
              <a:t>КЛОБЕТАЗОЛ</a:t>
            </a:r>
            <a:endParaRPr lang="ru-RU" sz="3200" b="1" dirty="0">
              <a:solidFill>
                <a:srgbClr val="FF0000"/>
              </a:solidFill>
              <a:latin typeface="DotumChe" pitchFamily="49" charset="-127"/>
              <a:ea typeface="Dotum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316</TotalTime>
  <Words>889</Words>
  <Application>Microsoft Office PowerPoint</Application>
  <PresentationFormat>Экран 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Совет директоров</vt:lpstr>
      <vt:lpstr> КЛОБЕТАЗОЛ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Олег</cp:lastModifiedBy>
  <cp:revision>24</cp:revision>
  <dcterms:created xsi:type="dcterms:W3CDTF">2018-06-27T05:33:19Z</dcterms:created>
  <dcterms:modified xsi:type="dcterms:W3CDTF">2018-07-02T06:59:59Z</dcterms:modified>
</cp:coreProperties>
</file>